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59" r:id="rId4"/>
    <p:sldId id="260" r:id="rId5"/>
    <p:sldId id="27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80" r:id="rId22"/>
    <p:sldId id="281" r:id="rId23"/>
    <p:sldId id="283" r:id="rId24"/>
    <p:sldId id="276" r:id="rId25"/>
    <p:sldId id="284" r:id="rId26"/>
    <p:sldId id="285" r:id="rId27"/>
    <p:sldId id="286" r:id="rId28"/>
    <p:sldId id="287" r:id="rId29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BF7"/>
    <a:srgbClr val="F89A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139" d="100"/>
          <a:sy n="139" d="100"/>
        </p:scale>
        <p:origin x="11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70892-26FD-4E17-A130-977D2A0A07F9}" type="datetimeFigureOut">
              <a:rPr lang="en-GB" smtClean="0"/>
              <a:t>4/12/18</a:t>
            </a:fld>
            <a:endParaRPr lang="en-GB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BB562-44C6-47F5-A64A-AC2362FC0FA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9387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05EAA-8E1E-8742-AE61-AEC5896D8828}" type="datetimeFigureOut">
              <a:rPr lang="en-US" smtClean="0"/>
              <a:t>4/12/18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0C8A3-EDEC-4343-A157-7D15D67C97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78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>
                <a:solidFill>
                  <a:srgbClr val="000000"/>
                </a:solidFill>
              </a:rPr>
              <a:t>Copyright 2017 FUJITSU LIMITED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49B3C7E-EF7E-44D8-BE87-FB831874DE8C}" type="slidenum">
              <a:rPr lang="en-US" altLang="ja-JP" smtClean="0">
                <a:solidFill>
                  <a:srgbClr val="000000"/>
                </a:solidFill>
              </a:rPr>
              <a:pPr/>
              <a:t>18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4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260CBB-E09A-49B6-B71D-004840DC8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97C404-98E0-4BD2-AC32-C5E4A35FD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79189C2-AB71-4DC5-9510-8B4D3D1D0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E0CB7B-B778-47B5-985B-D718ABF6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6356350"/>
            <a:ext cx="1604763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7BCD84-7B3A-43F4-B203-1EBB4075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B64E2D-4BB8-467C-B691-B65F4FB0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ACF877A-4717-47DB-BDA7-948B7001A6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18BC3D-A61E-4123-A42B-D500F6CF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67B31D7-35F5-4C28-A8CA-D19C57A5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21398A-45AB-437B-A715-A1EFED6B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5EA1CB-83EF-45D5-8F8B-517F72D2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5450F1-5E1B-4D83-B978-D58D98CCA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01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A2C8C2F-B595-4686-8E1F-E025E591F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2169973-8E07-4D62-801C-2B6A6F740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02E6FF-EF0F-43D5-88CA-D35539C3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8CAC4F-4A57-4EBA-AC4E-F33EB0DF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61C26F-2319-42DB-9868-95D12118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0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9" y="1800000"/>
            <a:ext cx="11182288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1"/>
            </a:lvl1pPr>
            <a:lvl2pPr marL="395921" indent="0">
              <a:buNone/>
              <a:defRPr sz="12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0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BDFB87E-F46E-4310-A874-8E8BA19470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7BAEF4-87E4-4D91-8DC4-E3D6CFF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1325563"/>
          </a:xfrm>
        </p:spPr>
        <p:txBody>
          <a:bodyPr/>
          <a:lstStyle>
            <a:lvl1pPr>
              <a:defRPr sz="3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D71C97-ED5E-4385-9308-C57BB16C3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837EC1-7FBA-45B9-9F63-49E23790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34919"/>
            <a:ext cx="1314564" cy="365125"/>
          </a:xfrm>
        </p:spPr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832512-DD0B-4BFA-8C16-289DD578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ECF636-21BE-4E29-9331-292EBFFC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2CABD99-F75B-4CAA-AB89-1995154991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4C50A13-43E7-4F4A-8FDA-53BC07571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22005"/>
            <a:ext cx="12192000" cy="85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E5F76D-BD40-4905-B5A3-134B43A4A2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206"/>
            <a:ext cx="963679" cy="1132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684C63-32AA-43E9-8123-4EF856A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52FB081-D648-4D83-8B22-A136F7E1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8F2250-F3E8-42D3-AC73-EDC7F359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0C930F-266D-496E-82A9-074BBF15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ADE6A5C-5D8A-4856-9C51-3760B6E1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0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FC851-3C7A-4F9C-A3C5-F2253B2D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E99FDB-1928-44F5-96FB-E79672D68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4FB4DF-C7CD-4B05-9911-D0A0F5CA0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46951B6-6571-4B30-ABEF-E760A05B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318636-BA43-479F-8ED7-8B2025B4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2177187-9D8A-420B-A31C-361603E1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6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0F36AC-0DD4-4E20-BF04-99241602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6F38A5-E98B-4DC9-91DE-4E9B25C14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61D635D-25F3-4827-BFA2-075FED52A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B4607C6-68FE-46C4-BE51-75914381B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DD30152-FDC8-422D-AE11-94A1DDAD7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B5B2B05-4899-4FDD-B049-40B3B846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145B315-F4CF-4E86-A2E3-996ABCA6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8F762FF-FA07-4445-9211-FAAD55C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3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140C68-2A25-4B2A-9755-6CEA7B39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4A5D85E-CC75-4CCE-B13C-EBF79F98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8D4CFF5-B593-4EC5-AAFD-B706C37D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49A504F-B60E-4691-81F9-A4BEF5DC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18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E4A8B6E-D746-4A43-801A-1129CA6E7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A2FB83-D58F-4975-96EF-68CDFC69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F723EB-4A70-4287-B3A1-26A4EB04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E3C41A-8B95-4E8D-8FA3-1AE3B071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1102DC-C429-4048-99C3-640E54F6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E446AA0-C8DE-48C9-9C13-BA6EDAFCD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100BC91-F3CB-4EF9-91E8-12A9A0C4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4F6E46-13B6-451F-905C-5CDBD39CC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0F896A0-E463-4A1F-97ED-DD59281B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6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EF7F07-A93C-4322-9200-6723AEF6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FE74F60-9F82-44B1-B040-9924BE2BB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E67FDD-DA95-4177-AE2E-9EB0FACD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1430DB-13A3-4083-AC86-AD62A093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0857141-0D83-4D29-A688-EF29A576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D770E7A-C015-4B33-A5A4-F2F814E7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5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7EBC6CA-FE64-4ABE-AB08-4696AB61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3E56CC2-7A76-4393-BA6D-C493BEFC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5B1500-B323-426B-B955-F1C6C1AE6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A373-978D-4D28-A25A-04850F3CD3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4/12/18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31A49F-125D-4A0C-AE6B-B29552653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44ADAF-45BC-4EAF-B6DC-0B5E30CE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C69F8-F35A-489E-BFA9-0900766292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27.png"/><Relationship Id="rId14" Type="http://schemas.openxmlformats.org/officeDocument/2006/relationships/image" Target="../media/image40.jpeg"/><Relationship Id="rId15" Type="http://schemas.openxmlformats.org/officeDocument/2006/relationships/image" Target="../media/image41.jpeg"/><Relationship Id="rId16" Type="http://schemas.openxmlformats.org/officeDocument/2006/relationships/image" Target="../media/image39.png"/><Relationship Id="rId17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2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27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2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27.png"/><Relationship Id="rId14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2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27.png"/><Relationship Id="rId14" Type="http://schemas.openxmlformats.org/officeDocument/2006/relationships/image" Target="../media/image39.png"/><Relationship Id="rId15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2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27.png"/><Relationship Id="rId14" Type="http://schemas.openxmlformats.org/officeDocument/2006/relationships/image" Target="../media/image39.png"/><Relationship Id="rId15" Type="http://schemas.openxmlformats.org/officeDocument/2006/relationships/image" Target="../media/image40.jpeg"/><Relationship Id="rId16" Type="http://schemas.openxmlformats.org/officeDocument/2006/relationships/image" Target="../media/image41.jpeg"/><Relationship Id="rId17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gif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42.jpe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3B4037-EDFB-45E8-AC63-45C1DB37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Road Map NWCC</a:t>
            </a:r>
          </a:p>
        </p:txBody>
      </p:sp>
    </p:spTree>
    <p:extLst>
      <p:ext uri="{BB962C8B-B14F-4D97-AF65-F5344CB8AC3E}">
        <p14:creationId xmlns:p14="http://schemas.microsoft.com/office/powerpoint/2010/main" val="118885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à¸à¸¥à¸à¸²à¸£à¸à¹à¸à¸«à¸²à¸£à¸¹à¸à¸ à¸²à¸à¸ªà¸³à¸«à¸£à¸±à¸ business analytics à¸à¸·à¸­">
            <a:extLst>
              <a:ext uri="{FF2B5EF4-FFF2-40B4-BE49-F238E27FC236}">
                <a16:creationId xmlns="" xmlns:a16="http://schemas.microsoft.com/office/drawing/2014/main" id="{117F8351-61F7-488D-BD96-CF5A4686F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r="17236"/>
          <a:stretch/>
        </p:blipFill>
        <p:spPr bwMode="auto">
          <a:xfrm>
            <a:off x="-17" y="10"/>
            <a:ext cx="12192000" cy="685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9BD3C-A46C-4C14-AC80-7D7D5364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288" y="346978"/>
            <a:ext cx="6146843" cy="1264465"/>
          </a:xfrm>
        </p:spPr>
        <p:txBody>
          <a:bodyPr>
            <a:normAutofit/>
          </a:bodyPr>
          <a:lstStyle/>
          <a:p>
            <a:r>
              <a:rPr lang="en-US" sz="2700" b="1" dirty="0" err="1"/>
              <a:t>การวิเคราะห์ข้อมูลและนำเสนอข้อมูล</a:t>
            </a:r>
            <a:r>
              <a:rPr lang="en-US" sz="2700" b="1" dirty="0"/>
              <a:t> </a:t>
            </a:r>
            <a:r>
              <a:rPr lang="en-US" sz="2700" b="1" dirty="0" err="1"/>
              <a:t>เพื่อการติดตามทรัพยากรน้ำ</a:t>
            </a:r>
            <a:r>
              <a:rPr lang="en-US" sz="2700" b="1" dirty="0"/>
              <a:t> (</a:t>
            </a:r>
            <a:r>
              <a:rPr lang="th-TH" sz="2700" b="1" dirty="0"/>
              <a:t> </a:t>
            </a:r>
            <a:r>
              <a:rPr lang="en-US" sz="2700" b="1" dirty="0"/>
              <a:t>BA/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FF6943-6B8E-437E-9D32-A95837240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1731364"/>
            <a:ext cx="5272888" cy="4322302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การคาดการณ์สถานการณ์น้ำ</a:t>
            </a:r>
            <a:endParaRPr lang="en-US" sz="1600" dirty="0"/>
          </a:p>
          <a:p>
            <a:pPr lvl="1"/>
            <a:r>
              <a:rPr lang="th-TH" dirty="0"/>
              <a:t>ระบบวิเคราะห์สถานการณ์น้ำ ด้วยแบบจำลอง ด้านอุทกวิทยา </a:t>
            </a:r>
            <a:r>
              <a:rPr lang="en-US" dirty="0"/>
              <a:t>(Model)</a:t>
            </a:r>
          </a:p>
          <a:p>
            <a:pPr lvl="1"/>
            <a:r>
              <a:rPr lang="th-TH" dirty="0"/>
              <a:t>ระบบวิเคราะห์สถานการณ์น้ำ ด้วยแบบจำลอง อื่น ๆ</a:t>
            </a:r>
            <a:endParaRPr lang="en-US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การจัดสรรน้ำ</a:t>
            </a:r>
            <a:endParaRPr lang="en-US" sz="1600" dirty="0"/>
          </a:p>
          <a:p>
            <a:r>
              <a:rPr lang="en-US" sz="1600" dirty="0" err="1"/>
              <a:t>การวิเคราะห์ติดตามสถานการณ์และการบริหารจัดการทรัพยากรน้ำ</a:t>
            </a:r>
            <a:endParaRPr lang="en-US" sz="1600" dirty="0"/>
          </a:p>
          <a:p>
            <a:r>
              <a:rPr lang="en-US" sz="1600" dirty="0" err="1"/>
              <a:t>การวิเคราะห์การขับเคลื่อนโครงการ</a:t>
            </a:r>
            <a:endParaRPr lang="en-US" sz="1600" dirty="0"/>
          </a:p>
          <a:p>
            <a:r>
              <a:rPr lang="en-US" sz="1600" dirty="0" err="1"/>
              <a:t>การวิเคราะห์</a:t>
            </a:r>
            <a:r>
              <a:rPr lang="th-TH" sz="1600" dirty="0"/>
              <a:t>ติดตามประเมินผล ยุทธศาสตร์ และการบริหารจัดการน้ำ</a:t>
            </a:r>
            <a:endParaRPr lang="en-US" sz="1600" dirty="0"/>
          </a:p>
          <a:p>
            <a:r>
              <a:rPr lang="en-US" sz="1600" dirty="0" err="1"/>
              <a:t>การวิเคราะห์และจัดสร้าง</a:t>
            </a:r>
            <a:r>
              <a:rPr lang="th-TH" sz="1600" dirty="0"/>
              <a:t>การรายงานผลการดำเนินการ</a:t>
            </a:r>
            <a:endParaRPr lang="en-US" sz="1600" dirty="0"/>
          </a:p>
          <a:p>
            <a:r>
              <a:rPr lang="th-TH" sz="1600" dirty="0"/>
              <a:t>การสื่อสารและประชาสัมพันธ์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5" name="Freeform 49">
            <a:extLst>
              <a:ext uri="{FF2B5EF4-FFF2-40B4-BE49-F238E27FC236}">
                <a16:creationId xmlns="" xmlns:a16="http://schemas.microsoft.com/office/drawing/2014/main" id="{EF9B8DF2-C3F5-49A2-94D2-F7B65A0F1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à¸à¸¥à¸à¸²à¸£à¸à¹à¸à¸«à¸²à¸£à¸¹à¸à¸ à¸²à¸à¸ªà¸³à¸«à¸£à¸±à¸ business intelligence">
            <a:extLst>
              <a:ext uri="{FF2B5EF4-FFF2-40B4-BE49-F238E27FC236}">
                <a16:creationId xmlns="" xmlns:a16="http://schemas.microsoft.com/office/drawing/2014/main" id="{978203A9-50B9-4F0C-82FC-47B9F25AD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r="30258" b="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01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à¸à¸¥à¸à¸²à¸£à¸à¹à¸à¸«à¸²à¸£à¸¹à¸à¸ à¸²à¸à¸ªà¸³à¸«à¸£à¸±à¸ DATA Science">
            <a:extLst>
              <a:ext uri="{FF2B5EF4-FFF2-40B4-BE49-F238E27FC236}">
                <a16:creationId xmlns="" xmlns:a16="http://schemas.microsoft.com/office/drawing/2014/main" id="{181895A4-B772-4E2B-8A0E-D15C8CCD8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r="1487" b="-2"/>
          <a:stretch/>
        </p:blipFill>
        <p:spPr bwMode="auto">
          <a:xfrm>
            <a:off x="6083786" y="-168318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à¸à¸¥à¸à¸²à¸£à¸à¹à¸à¸«à¸²à¸£à¸¹à¸à¸ à¸²à¸à¸ªà¸³à¸«à¸£à¸±à¸ AI and Innovation">
            <a:extLst>
              <a:ext uri="{FF2B5EF4-FFF2-40B4-BE49-F238E27FC236}">
                <a16:creationId xmlns="" xmlns:a16="http://schemas.microsoft.com/office/drawing/2014/main" id="{D64C8FA4-2E26-4FC8-B6B9-859BEE9A2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" r="-1" b="8026"/>
          <a:stretch/>
        </p:blipFill>
        <p:spPr bwMode="auto">
          <a:xfrm>
            <a:off x="6089904" y="2487168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="" xmlns:a16="http://schemas.microsoft.com/office/drawing/2014/main" id="{22901FED-4FC9-4ED5-8123-C98BCD1616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1A2088-BA01-47BD-AE34-4382A0DD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58" y="797027"/>
            <a:ext cx="5452028" cy="1311664"/>
          </a:xfrm>
        </p:spPr>
        <p:txBody>
          <a:bodyPr>
            <a:norm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การวิเคราะห์ข้อมูลทรัพยากรน้ำเพื่อบริหารจัดการน้ำอัจฉริย</a:t>
            </a:r>
            <a:r>
              <a:rPr lang="th-TH" sz="1600" b="1" dirty="0">
                <a:solidFill>
                  <a:srgbClr val="000000"/>
                </a:solidFill>
              </a:rPr>
              <a:t>ะ </a:t>
            </a:r>
            <a:r>
              <a:rPr lang="en-US" sz="1600" b="1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000000"/>
                </a:solidFill>
              </a:rPr>
              <a:t>ต่าง</a:t>
            </a:r>
            <a:r>
              <a:rPr lang="en-US" sz="1600" b="1" dirty="0">
                <a:solidFill>
                  <a:srgbClr val="000000"/>
                </a:solidFill>
              </a:rPr>
              <a:t> ๆ (DATA Science) </a:t>
            </a:r>
            <a:r>
              <a:rPr lang="th-TH" sz="1600" b="1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sz="1600" b="1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sz="1600" b="1" dirty="0">
                <a:solidFill>
                  <a:srgbClr val="000000"/>
                </a:solidFill>
              </a:rPr>
              <a:t> (AI and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9D5CE4-29EE-47E4-A6A9-017606980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การวิเคราะห์ข้อมูล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ทรัพยากรน้ำเพื่อบริหารจัดการน้ำอัจฉริยะ</a:t>
            </a:r>
            <a:r>
              <a:rPr lang="en-US" dirty="0">
                <a:solidFill>
                  <a:srgbClr val="000000"/>
                </a:solidFill>
              </a:rPr>
              <a:t> (DATA Science)</a:t>
            </a: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ระบบวิเคราะห์สถานการณ์น้ำ ด้วยสถาปัตยกรรมข้อมูลขนาดใหญ่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การจัดทำระบบสนับสนุนการตัดสินใจ 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th-TH" sz="1800" dirty="0">
                <a:solidFill>
                  <a:srgbClr val="000000"/>
                </a:solidFill>
              </a:rPr>
              <a:t>ระบบ </a:t>
            </a:r>
            <a:r>
              <a:rPr lang="en-US" sz="1800" dirty="0">
                <a:solidFill>
                  <a:srgbClr val="000000"/>
                </a:solidFill>
              </a:rPr>
              <a:t>Single Command Center</a:t>
            </a:r>
          </a:p>
          <a:p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dirty="0" err="1">
                <a:solidFill>
                  <a:srgbClr val="000000"/>
                </a:solidFill>
              </a:rPr>
              <a:t>การจัดทำระบบเพื่อบริหารจัดการ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ทรัพยากรน้ำ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อัจฉริยะ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และการสร้างนวัตกรรม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ต่าง</a:t>
            </a:r>
            <a:r>
              <a:rPr lang="en-US" dirty="0">
                <a:solidFill>
                  <a:srgbClr val="000000"/>
                </a:solidFill>
              </a:rPr>
              <a:t> ๆ </a:t>
            </a:r>
            <a:r>
              <a:rPr lang="th-TH" dirty="0">
                <a:solidFill>
                  <a:srgbClr val="000000"/>
                </a:solidFill>
              </a:rPr>
              <a:t>ที่เกี่ยวเนื่องกับ</a:t>
            </a:r>
            <a:r>
              <a:rPr lang="en-US" dirty="0" err="1">
                <a:solidFill>
                  <a:srgbClr val="000000"/>
                </a:solidFill>
              </a:rPr>
              <a:t>ทรัพยากรน้ำของประเทศไทย</a:t>
            </a:r>
            <a:r>
              <a:rPr lang="en-US" dirty="0">
                <a:solidFill>
                  <a:srgbClr val="000000"/>
                </a:solidFill>
              </a:rPr>
              <a:t> (AI and Innovation)</a:t>
            </a:r>
          </a:p>
        </p:txBody>
      </p:sp>
    </p:spTree>
    <p:extLst>
      <p:ext uri="{BB962C8B-B14F-4D97-AF65-F5344CB8AC3E}">
        <p14:creationId xmlns:p14="http://schemas.microsoft.com/office/powerpoint/2010/main" val="408344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98219" y="1521305"/>
            <a:ext cx="8505936" cy="23859"/>
          </a:xfrm>
          <a:prstGeom prst="line">
            <a:avLst/>
          </a:prstGeom>
          <a:ln w="254000" cap="rnd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3825" y="1112842"/>
            <a:ext cx="3685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บริหารจัดการข้อมูล จากแหล่งข้อมูลต่าง ๆ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410990" y="2127167"/>
            <a:ext cx="2617730" cy="7343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10306" y="1752186"/>
            <a:ext cx="59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โครงการกำหนดมาตรฐานข้อมูลเพื่อสร้างเงื่อนไขในการบูรณาการร่วม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กัน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03545" y="2450769"/>
            <a:ext cx="382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ปรับ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เปลี่ยนและสร้างข้อมูลตามมาตรฐาน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ข้อมูล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253756" y="2846747"/>
            <a:ext cx="4595772" cy="1"/>
          </a:xfrm>
          <a:prstGeom prst="line">
            <a:avLst/>
          </a:prstGeom>
          <a:ln w="1905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24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431296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63220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63242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6326471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631281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6340126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5132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2563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5563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2564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558586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2565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517622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449360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681947" y="1530631"/>
            <a:ext cx="10049140" cy="28189"/>
          </a:xfrm>
          <a:prstGeom prst="line">
            <a:avLst/>
          </a:prstGeom>
          <a:ln w="254000" cap="rnd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08166" y="1128369"/>
            <a:ext cx="5684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ดำเนินการ จัดเก็บข้อมูลเพื่อเป็น คลังข้อมูลทรัพยาน้ำ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แห่งชาติ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684123" y="2175475"/>
            <a:ext cx="4073210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08166" y="1752735"/>
            <a:ext cx="6217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การนำเข้าข้อมูลจากแหล่งข้อมูลของหน่วยงานที่เกี่ยวข้อง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38+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หน่วยงาน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76620" y="2355185"/>
            <a:ext cx="3170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การนำเข้าข้อมูลจาก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social 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network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76620" y="2999149"/>
            <a:ext cx="845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ข้อมูลจาก หน่วยงาน/สถาบัน ที่มีความร่วมมือทั้งในและระหว่าง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ประเทศและข้อมูลจาก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Open DATA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ต่าง ๆ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686300" y="3911793"/>
            <a:ext cx="4155700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595068" y="3506559"/>
            <a:ext cx="562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การบริหารจัดการข้อมูล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ระบบการรักษาความปลอดภัยของข้อมูล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78234" y="3993424"/>
            <a:ext cx="513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กับหน่วยงานต่าง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ๆ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ที่เกี่ยวข้อง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เพื่อการบูรณาการ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839126" y="5004028"/>
            <a:ext cx="2909471" cy="1"/>
          </a:xfrm>
          <a:prstGeom prst="line">
            <a:avLst/>
          </a:prstGeom>
          <a:ln w="127000" cap="rnd">
            <a:solidFill>
              <a:schemeClr val="accent6">
                <a:lumMod val="60000"/>
                <a:lumOff val="40000"/>
                <a:alpha val="53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79607" y="4632968"/>
            <a:ext cx="3293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บริการข้อมูลเพื่อการศึกษา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88323" y="587757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862464" y="5875389"/>
            <a:ext cx="2909471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79607" y="5017495"/>
            <a:ext cx="216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Open data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94902" y="6234793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16376" y="5449442"/>
            <a:ext cx="2963499" cy="1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79607" y="5406798"/>
            <a:ext cx="2092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บริการ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ข้อมูล 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5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2562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089898"/>
            <a:ext cx="8177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จัดทำ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ระบบฐานข้อมูล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/Application/Solution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ที่สำคัญเพื่อตอบสนองยุทธศาสตร์น้ำ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20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ปี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และอื่น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ๆ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7156" y="2171074"/>
            <a:ext cx="5845059" cy="27309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46158" y="1766297"/>
            <a:ext cx="5615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 ระบบฐานข้อมูลหรือApplication สนับสนุนยุทธศาสตร์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46158" y="2355185"/>
            <a:ext cx="3809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ระบบบูรณาการสารสนเทศภูมิศาสตร์  (GIS</a:t>
            </a:r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46158" y="2967065"/>
            <a:ext cx="2023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Sharing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Report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954866" y="3925449"/>
            <a:ext cx="5977467" cy="11551"/>
          </a:xfrm>
          <a:prstGeom prst="line">
            <a:avLst/>
          </a:prstGeom>
          <a:ln w="190500" cap="rnd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86631" y="3506559"/>
            <a:ext cx="3993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THAI WATER PLAN 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เริ่มปี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61 </a:t>
            </a:r>
            <a:r>
              <a:rPr lang="th-TH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บางส่วน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46158" y="4039078"/>
            <a:ext cx="278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Water Community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ล้านบาท)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86029" y="5011222"/>
            <a:ext cx="2982804" cy="26445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92021" y="4623649"/>
            <a:ext cx="356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Solution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ข้อมูลเพื่อการศึกษา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และงานวิจัย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91556" y="5475111"/>
            <a:ext cx="8777111" cy="14111"/>
          </a:xfrm>
          <a:prstGeom prst="line">
            <a:avLst/>
          </a:prstGeom>
          <a:ln w="190500" cap="rnd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846158" y="5119802"/>
            <a:ext cx="755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ระบบฐานข้อมูล/Application/Solution  และคลังข้อมูล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หลัก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64" y="2158573"/>
            <a:ext cx="436876" cy="53590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64" y="2792312"/>
            <a:ext cx="474577" cy="56497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306" y="4716968"/>
            <a:ext cx="612192" cy="4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06265" y="59150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67156" y="5903598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58278" y="5930907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61084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0670" y="1530632"/>
            <a:ext cx="11280417" cy="25987"/>
          </a:xfrm>
          <a:prstGeom prst="line">
            <a:avLst/>
          </a:prstGeom>
          <a:ln w="254000" cap="rnd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3" y="1128369"/>
            <a:ext cx="896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การวิเคราะห์ข้อมูลและนำเสนอข้อมูล ทรัพยากรน้ำ เพื่อการติดตามทรัพยากรน้ำ ทั้ง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ประเทศ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(400 ล้านบาท)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94822" y="2159000"/>
            <a:ext cx="2370956" cy="11162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8963" y="1747367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08704" y="2355185"/>
            <a:ext cx="2358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ระบบวิเคราะห์การจัดสรรน้ำ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942714" y="2764818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08704" y="2999149"/>
            <a:ext cx="5572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การวิเคราะห์ติดตามสถานการณ์และการบริหารจัดการทรัพยากร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013174" y="3367816"/>
            <a:ext cx="2888688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11310" y="3908778"/>
            <a:ext cx="8757357" cy="166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08704" y="3506559"/>
            <a:ext cx="2987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การวิเคราะห์การขับเคลื่อน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โครงการ 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5351" y="4448715"/>
            <a:ext cx="8756706" cy="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08704" y="4039078"/>
            <a:ext cx="776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การวิเคราะห์ติดตามประเมินผล ยุทธศาสตร์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+ ระบบวิเคราะห์และการรายงานผลการดำเนินการ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91556" y="5023556"/>
            <a:ext cx="8725874" cy="14508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08704" y="4613399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ระบบการ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สื่อสารและ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ประชาสัมพันธ์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4446" y="2200920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DSS by DHI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88445" y="2181451"/>
            <a:ext cx="2387888" cy="5771"/>
          </a:xfrm>
          <a:prstGeom prst="line">
            <a:avLst/>
          </a:prstGeom>
          <a:ln w="190500" cap="rnd">
            <a:solidFill>
              <a:srgbClr val="F89A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846266" y="1731133"/>
            <a:ext cx="3247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 สถานการณ์น้ำ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ระยะที่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100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ICT </a:t>
            </a:r>
            <a:r>
              <a:rPr lang="th-TH" sz="2000" b="1" dirty="0" smtClean="0"/>
              <a:t>ทรัพยากรน้ำของประเทศไทย 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6022077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9128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65195" y="5915052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917252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626086" y="5903598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17208" y="5930907"/>
            <a:ext cx="21860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6104003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61471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6149367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32331" y="6108403"/>
            <a:ext cx="787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2566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04800" y="604014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77846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97038" y="1493896"/>
            <a:ext cx="7234049" cy="36738"/>
          </a:xfrm>
          <a:prstGeom prst="line">
            <a:avLst/>
          </a:prstGeom>
          <a:ln w="254000" cap="rnd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3242" y="1077717"/>
            <a:ext cx="899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การวิเคราะห์ข้อมูล ทรัพยากรน้ำเพื่อบริหารจัดการน้ำอัจฉริยะ (DATA Science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651500" y="2138474"/>
            <a:ext cx="6032500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33468" y="1738075"/>
            <a:ext cx="817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ระบบวิเคราะห์สถานการณ์น้ำ ด้วยสถาปัตยกรรมข้อมูลขนาด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ใหญ่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83242" y="2353253"/>
            <a:ext cx="552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การจัดทำระบบสนับสนุนการตัดสิน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ใจ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1400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77439" y="3367804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5959" y="392983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1046" y="442359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609167" y="2751669"/>
            <a:ext cx="6046611" cy="22633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83242" y="2914483"/>
            <a:ext cx="5083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 Single Command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Center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566833" y="3344334"/>
            <a:ext cx="6117167" cy="0"/>
          </a:xfrm>
          <a:prstGeom prst="line">
            <a:avLst/>
          </a:prstGeom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1283" y="50129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3460" y="546573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92138" y="4993226"/>
            <a:ext cx="3564349" cy="5919"/>
          </a:xfrm>
          <a:prstGeom prst="line">
            <a:avLst/>
          </a:prstGeom>
          <a:ln w="254000" cap="rnd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78654" y="3986998"/>
            <a:ext cx="3934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การจัดทำระบบเพื่อบริหารจัดการ ทรัพยากรน้ำ อัจฉริยะ และการสร้าง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นวัตกรรม</a:t>
            </a:r>
          </a:p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(AI and Innovation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6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3980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Data Center(14 M)+</a:t>
            </a:r>
            <a:r>
              <a:rPr lang="en-US" sz="1400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BigDATA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(12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8504" y="1144411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504" y="1752186"/>
            <a:ext cx="4169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จัดทำยุทธศาสตร์ 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ICT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(11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890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ศึกษาวางระบบฐานข้อมูลและมาตรฐานข้อมูล ทรัพยากรน้ำของประเทศ ของ สทนช.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  </a:t>
            </a:r>
            <a:r>
              <a:rPr lang="th-TH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งบกลาง</a:t>
            </a:r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18504" y="3190180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Infrastructure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404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 (   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418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II</a:t>
            </a:r>
            <a:r>
              <a:rPr lang="en-US" sz="1400" b="1" dirty="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1096" y="4696716"/>
            <a:ext cx="4028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latin typeface="Tahoma" panose="020B0604030504040204" pitchFamily="34" charset="0"/>
                <a:cs typeface="Tahoma" panose="020B0604030504040204" pitchFamily="34" charset="0"/>
              </a:rPr>
              <a:t>คลังข้อมูลทรัพยากรน้ำ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Phase IV (   </a:t>
            </a:r>
            <a:r>
              <a:rPr lang="th-TH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 ล้านบาท</a:t>
            </a:r>
            <a:r>
              <a:rPr lang="en-US" sz="1400" b="1" dirty="0" smtClean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4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189159" y="2885888"/>
            <a:ext cx="2617730" cy="7343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4621" y="4691157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Add-on Phase I</a:t>
            </a:r>
            <a:endParaRPr lang="en-US" sz="1400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1001889" y="5122333"/>
            <a:ext cx="1707444" cy="0"/>
          </a:xfrm>
          <a:prstGeom prst="line">
            <a:avLst/>
          </a:prstGeom>
          <a:ln w="190500" cap="rnd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テキスト ボックス 69"/>
          <p:cNvSpPr txBox="1"/>
          <p:nvPr/>
        </p:nvSpPr>
        <p:spPr>
          <a:xfrm>
            <a:off x="902845" y="4319079"/>
            <a:ext cx="10486160" cy="731520"/>
          </a:xfrm>
          <a:prstGeom prst="rect">
            <a:avLst/>
          </a:prstGeom>
          <a:solidFill>
            <a:srgbClr val="00B0F0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667" b="1" dirty="0">
                <a:latin typeface="CordiaUPC" panose="020B0304020202020204" pitchFamily="34" charset="-34"/>
                <a:cs typeface="CordiaUPC" panose="020B0304020202020204" pitchFamily="34" charset="-34"/>
              </a:rPr>
              <a:t>Standardization</a:t>
            </a:r>
          </a:p>
        </p:txBody>
      </p:sp>
      <p:sp>
        <p:nvSpPr>
          <p:cNvPr id="73" name="Shape 2533"/>
          <p:cNvSpPr/>
          <p:nvPr/>
        </p:nvSpPr>
        <p:spPr>
          <a:xfrm>
            <a:off x="4960074" y="4446412"/>
            <a:ext cx="309863" cy="37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A1262A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ordiaUPC" panose="020B0304020202020204" pitchFamily="34" charset="-34"/>
              <a:ea typeface="Calibri" charset="0"/>
              <a:cs typeface="CordiaUPC" panose="020B0304020202020204" pitchFamily="34" charset="-34"/>
              <a:sym typeface="Gill Sans"/>
            </a:endParaRPr>
          </a:p>
        </p:txBody>
      </p:sp>
      <p:sp>
        <p:nvSpPr>
          <p:cNvPr id="76" name="角丸四角形 75"/>
          <p:cNvSpPr/>
          <p:nvPr/>
        </p:nvSpPr>
        <p:spPr>
          <a:xfrm>
            <a:off x="583287" y="6474825"/>
            <a:ext cx="11465376" cy="71603"/>
          </a:xfrm>
          <a:prstGeom prst="roundRect">
            <a:avLst>
              <a:gd name="adj" fmla="val 20405"/>
            </a:avLst>
          </a:prstGeom>
          <a:solidFill>
            <a:srgbClr val="A1262A"/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7901934" y="425620"/>
            <a:ext cx="1022692" cy="755691"/>
          </a:xfrm>
          <a:prstGeom prst="rightArrow">
            <a:avLst>
              <a:gd name="adj1" fmla="val 62222"/>
              <a:gd name="adj2" fmla="val 50000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Report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4" name="角丸四角形 83"/>
          <p:cNvSpPr/>
          <p:nvPr/>
        </p:nvSpPr>
        <p:spPr>
          <a:xfrm>
            <a:off x="9038839" y="182760"/>
            <a:ext cx="1258948" cy="53944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National committee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5" name="角丸四角形 84"/>
          <p:cNvSpPr/>
          <p:nvPr/>
        </p:nvSpPr>
        <p:spPr>
          <a:xfrm>
            <a:off x="9035964" y="782960"/>
            <a:ext cx="1248139" cy="52193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latin typeface="CordiaUPC" panose="020B0304020202020204" pitchFamily="34" charset="-34"/>
                <a:cs typeface="CordiaUPC" panose="020B0304020202020204" pitchFamily="34" charset="-34"/>
              </a:rPr>
              <a:t>Command center</a:t>
            </a:r>
            <a:endParaRPr kumimoji="1" lang="ja-JP" altLang="en-US" sz="16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50" name="角丸四角形 49"/>
          <p:cNvSpPr/>
          <p:nvPr/>
        </p:nvSpPr>
        <p:spPr>
          <a:xfrm>
            <a:off x="883736" y="3493680"/>
            <a:ext cx="2649308" cy="725992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Hardware Infra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5" name="角丸四角形 64"/>
          <p:cNvSpPr/>
          <p:nvPr/>
        </p:nvSpPr>
        <p:spPr>
          <a:xfrm>
            <a:off x="883736" y="2963483"/>
            <a:ext cx="2649308" cy="458877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In-memory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2" name="角丸四角形 71"/>
          <p:cNvSpPr/>
          <p:nvPr/>
        </p:nvSpPr>
        <p:spPr>
          <a:xfrm>
            <a:off x="902844" y="1573565"/>
            <a:ext cx="2630200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Model– BI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B87E1-F9DF-4BEE-B07D-635D26011F4B}" type="slidenum">
              <a:rPr lang="de-DE" altLang="ja-JP" smtClean="0">
                <a:latin typeface="CordiaUPC" panose="020B0304020202020204" pitchFamily="34" charset="-34"/>
                <a:cs typeface="CordiaUPC" panose="020B0304020202020204" pitchFamily="34" charset="-34"/>
              </a:rPr>
              <a:pPr/>
              <a:t>18</a:t>
            </a:fld>
            <a:endParaRPr lang="de-DE" altLang="ja-JP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58246" y="362961"/>
            <a:ext cx="10477500" cy="693739"/>
          </a:xfrm>
        </p:spPr>
        <p:txBody>
          <a:bodyPr anchor="t">
            <a:noAutofit/>
          </a:bodyPr>
          <a:lstStyle/>
          <a:p>
            <a:pPr algn="l"/>
            <a:r>
              <a:rPr lang="en-US" dirty="0">
                <a:latin typeface="CordiaUPC" panose="020B0304020202020204" pitchFamily="34" charset="-34"/>
                <a:ea typeface="Tahoma" panose="020B0604030504040204" pitchFamily="34" charset="0"/>
                <a:cs typeface="CordiaUPC" panose="020B0304020202020204" pitchFamily="34" charset="-34"/>
              </a:rPr>
              <a:t>Digital Blueprint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8" name="角丸四角形 71"/>
          <p:cNvSpPr/>
          <p:nvPr/>
        </p:nvSpPr>
        <p:spPr>
          <a:xfrm>
            <a:off x="902844" y="2296674"/>
            <a:ext cx="2649307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79" name="角丸四角形 71"/>
          <p:cNvSpPr/>
          <p:nvPr/>
        </p:nvSpPr>
        <p:spPr>
          <a:xfrm rot="5400000">
            <a:off x="4122676" y="1986829"/>
            <a:ext cx="1351675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JAVA 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0" name="左右矢印 70"/>
          <p:cNvSpPr/>
          <p:nvPr/>
        </p:nvSpPr>
        <p:spPr>
          <a:xfrm>
            <a:off x="3436225" y="1950612"/>
            <a:ext cx="110208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1" name="角丸四角形 71"/>
          <p:cNvSpPr/>
          <p:nvPr/>
        </p:nvSpPr>
        <p:spPr>
          <a:xfrm>
            <a:off x="6013152" y="1665538"/>
            <a:ext cx="1851736" cy="650523"/>
          </a:xfrm>
          <a:prstGeom prst="roundRect">
            <a:avLst/>
          </a:prstGeom>
          <a:solidFill>
            <a:srgbClr val="CCECFF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Presentation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2" name="角丸四角形 71"/>
          <p:cNvSpPr/>
          <p:nvPr/>
        </p:nvSpPr>
        <p:spPr>
          <a:xfrm>
            <a:off x="5996996" y="2376535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Simulation Model...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83" name="角丸四角形 71"/>
          <p:cNvSpPr/>
          <p:nvPr/>
        </p:nvSpPr>
        <p:spPr>
          <a:xfrm>
            <a:off x="8610643" y="1469983"/>
            <a:ext cx="2819792" cy="1385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altLang="ja-JP" sz="2133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Simulation Model...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1.Flood Simulation</a:t>
            </a:r>
          </a:p>
          <a:p>
            <a:pPr algn="l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2.Drought Simulation</a:t>
            </a:r>
          </a:p>
          <a:p>
            <a:pPr algn="l"/>
            <a:r>
              <a:rPr kumimoji="1"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3. Damages Loss Simulation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0" name="左右矢印 70"/>
          <p:cNvSpPr/>
          <p:nvPr/>
        </p:nvSpPr>
        <p:spPr>
          <a:xfrm>
            <a:off x="5001201" y="1904368"/>
            <a:ext cx="1117939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1" name="左右矢印 70"/>
          <p:cNvSpPr/>
          <p:nvPr/>
        </p:nvSpPr>
        <p:spPr>
          <a:xfrm>
            <a:off x="7517347" y="1944413"/>
            <a:ext cx="1201620" cy="75569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2" name="角丸四角形 71"/>
          <p:cNvSpPr/>
          <p:nvPr/>
        </p:nvSpPr>
        <p:spPr>
          <a:xfrm>
            <a:off x="8615398" y="3092640"/>
            <a:ext cx="2736659" cy="9327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Pilot using data by Selection some Dept.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9479070" y="2723844"/>
            <a:ext cx="805033" cy="551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8" name="角丸四角形 80"/>
          <p:cNvSpPr/>
          <p:nvPr/>
        </p:nvSpPr>
        <p:spPr>
          <a:xfrm>
            <a:off x="8854554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PCD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99" name="角丸四角形 81"/>
          <p:cNvSpPr/>
          <p:nvPr/>
        </p:nvSpPr>
        <p:spPr>
          <a:xfrm>
            <a:off x="3141532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DMR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0" name="角丸四角形 82"/>
          <p:cNvSpPr/>
          <p:nvPr/>
        </p:nvSpPr>
        <p:spPr>
          <a:xfrm>
            <a:off x="8039510" y="5346652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DDPM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1" name="角丸四角形 83"/>
          <p:cNvSpPr/>
          <p:nvPr/>
        </p:nvSpPr>
        <p:spPr>
          <a:xfrm>
            <a:off x="7208253" y="5334369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 err="1">
                <a:latin typeface="CordiaUPC" panose="020B0304020202020204" pitchFamily="34" charset="-34"/>
                <a:cs typeface="CordiaUPC" panose="020B0304020202020204" pitchFamily="34" charset="-34"/>
              </a:rPr>
              <a:t>HyD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04" name="角丸四角形 86"/>
          <p:cNvSpPr/>
          <p:nvPr/>
        </p:nvSpPr>
        <p:spPr>
          <a:xfrm>
            <a:off x="5563892" y="5311233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ORDPB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2791" y="4878749"/>
            <a:ext cx="1718495" cy="687531"/>
            <a:chOff x="132106" y="1192006"/>
            <a:chExt cx="1288871" cy="515648"/>
          </a:xfrm>
        </p:grpSpPr>
        <p:sp>
          <p:nvSpPr>
            <p:cNvPr id="94" name="角丸四角形 76"/>
            <p:cNvSpPr/>
            <p:nvPr/>
          </p:nvSpPr>
          <p:spPr>
            <a:xfrm>
              <a:off x="860943" y="149991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RID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5" name="線吹き出し 2 (枠付き) 89"/>
            <p:cNvSpPr/>
            <p:nvPr/>
          </p:nvSpPr>
          <p:spPr>
            <a:xfrm flipH="1">
              <a:off x="132106" y="119200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1399"/>
                <a:gd name="adj6" fmla="val -3682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17367" y="5352054"/>
            <a:ext cx="1375492" cy="824019"/>
            <a:chOff x="318283" y="3804617"/>
            <a:chExt cx="1031619" cy="618014"/>
          </a:xfrm>
        </p:grpSpPr>
        <p:sp>
          <p:nvSpPr>
            <p:cNvPr id="102" name="角丸四角形 84"/>
            <p:cNvSpPr/>
            <p:nvPr/>
          </p:nvSpPr>
          <p:spPr>
            <a:xfrm>
              <a:off x="789868" y="3804617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EGAT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06" name="線吹き出し 2 (枠付き) 90"/>
            <p:cNvSpPr/>
            <p:nvPr/>
          </p:nvSpPr>
          <p:spPr>
            <a:xfrm flipH="1">
              <a:off x="318283" y="4117132"/>
              <a:ext cx="702637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146"/>
                <a:gd name="adj6" fmla="val -32543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30423" y="5327406"/>
            <a:ext cx="1900804" cy="995433"/>
            <a:chOff x="-4626" y="2075978"/>
            <a:chExt cx="1425603" cy="746575"/>
          </a:xfrm>
        </p:grpSpPr>
        <p:sp>
          <p:nvSpPr>
            <p:cNvPr id="96" name="角丸四角形 78"/>
            <p:cNvSpPr/>
            <p:nvPr/>
          </p:nvSpPr>
          <p:spPr>
            <a:xfrm>
              <a:off x="860943" y="2075978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TMD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0" name="線吹き出し 2 (枠付き) 92"/>
            <p:cNvSpPr/>
            <p:nvPr/>
          </p:nvSpPr>
          <p:spPr>
            <a:xfrm flipH="1">
              <a:off x="-4626" y="2332101"/>
              <a:ext cx="820074" cy="49045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9034"/>
                <a:gd name="adj6" fmla="val -49104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Rainfall, weather forecast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82292" y="5346652"/>
            <a:ext cx="1714771" cy="809832"/>
            <a:chOff x="107501" y="2938275"/>
            <a:chExt cx="1286078" cy="607374"/>
          </a:xfrm>
        </p:grpSpPr>
        <p:sp>
          <p:nvSpPr>
            <p:cNvPr id="97" name="角丸四角形 79"/>
            <p:cNvSpPr/>
            <p:nvPr/>
          </p:nvSpPr>
          <p:spPr>
            <a:xfrm>
              <a:off x="833545" y="293827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LDD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1" name="線吹き出し 2 (枠付き) 105"/>
            <p:cNvSpPr/>
            <p:nvPr/>
          </p:nvSpPr>
          <p:spPr>
            <a:xfrm flipH="1">
              <a:off x="107501" y="3240150"/>
              <a:ext cx="702638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3135"/>
                <a:gd name="adj6" fmla="val -28631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Land use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2" name="角丸四角形 110"/>
          <p:cNvSpPr/>
          <p:nvPr/>
        </p:nvSpPr>
        <p:spPr>
          <a:xfrm>
            <a:off x="4766474" y="5314910"/>
            <a:ext cx="746712" cy="27698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BMA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1252" y="5304628"/>
            <a:ext cx="1370861" cy="832308"/>
            <a:chOff x="342032" y="4093245"/>
            <a:chExt cx="1028146" cy="624231"/>
          </a:xfrm>
        </p:grpSpPr>
        <p:sp>
          <p:nvSpPr>
            <p:cNvPr id="103" name="角丸四角形 85"/>
            <p:cNvSpPr/>
            <p:nvPr/>
          </p:nvSpPr>
          <p:spPr>
            <a:xfrm>
              <a:off x="810144" y="4093245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GISTDA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3" name="線吹き出し 2 (枠付き) 91"/>
            <p:cNvSpPr/>
            <p:nvPr/>
          </p:nvSpPr>
          <p:spPr>
            <a:xfrm flipH="1">
              <a:off x="342032" y="4411977"/>
              <a:ext cx="702640" cy="305499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6049"/>
                <a:gd name="adj6" fmla="val -35532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Satellite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01260" y="5311385"/>
            <a:ext cx="1599455" cy="836819"/>
            <a:chOff x="-729731" y="1758224"/>
            <a:chExt cx="1199591" cy="627614"/>
          </a:xfrm>
        </p:grpSpPr>
        <p:sp>
          <p:nvSpPr>
            <p:cNvPr id="95" name="角丸四角形 77"/>
            <p:cNvSpPr/>
            <p:nvPr/>
          </p:nvSpPr>
          <p:spPr>
            <a:xfrm>
              <a:off x="-90174" y="1758224"/>
              <a:ext cx="560034" cy="207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67" dirty="0">
                  <a:latin typeface="CordiaUPC" panose="020B0304020202020204" pitchFamily="34" charset="-34"/>
                  <a:cs typeface="CordiaUPC" panose="020B0304020202020204" pitchFamily="34" charset="-34"/>
                </a:rPr>
                <a:t>DWR</a:t>
              </a:r>
              <a:endParaRPr kumimoji="1" lang="ja-JP" altLang="en-US" sz="1467" dirty="0"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  <p:sp>
          <p:nvSpPr>
            <p:cNvPr id="114" name="線吹き出し 2 (枠付き) 68"/>
            <p:cNvSpPr/>
            <p:nvPr/>
          </p:nvSpPr>
          <p:spPr>
            <a:xfrm flipH="1">
              <a:off x="-729731" y="2048776"/>
              <a:ext cx="702638" cy="33706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2005"/>
                <a:gd name="adj6" fmla="val -34239"/>
              </a:avLst>
            </a:prstGeom>
            <a:solidFill>
              <a:schemeClr val="bg1"/>
            </a:solidFill>
            <a:ln w="952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diaUPC" panose="020B0304020202020204" pitchFamily="34" charset="-34"/>
                  <a:cs typeface="CordiaUPC" panose="020B0304020202020204" pitchFamily="34" charset="-34"/>
                </a:rPr>
                <a:t>Dam, river data </a:t>
              </a:r>
              <a:endParaRPr kumimoji="1" lang="ja-JP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endParaRPr>
            </a:p>
          </p:txBody>
        </p:sp>
      </p:grpSp>
      <p:sp>
        <p:nvSpPr>
          <p:cNvPr id="115" name="左右矢印 70"/>
          <p:cNvSpPr/>
          <p:nvPr/>
        </p:nvSpPr>
        <p:spPr>
          <a:xfrm rot="5400000">
            <a:off x="9286485" y="4100185"/>
            <a:ext cx="1311353" cy="926181"/>
          </a:xfrm>
          <a:prstGeom prst="leftRightArrow">
            <a:avLst>
              <a:gd name="adj1" fmla="val 64667"/>
              <a:gd name="adj2" fmla="val 25555"/>
            </a:avLst>
          </a:prstGeom>
          <a:solidFill>
            <a:srgbClr val="A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Data</a:t>
            </a:r>
          </a:p>
          <a:p>
            <a:pPr algn="ctr"/>
            <a:r>
              <a:rPr lang="en-US" altLang="ja-JP" sz="1467" dirty="0">
                <a:latin typeface="CordiaUPC" panose="020B0304020202020204" pitchFamily="34" charset="-34"/>
                <a:cs typeface="CordiaUPC" panose="020B0304020202020204" pitchFamily="34" charset="-34"/>
              </a:rPr>
              <a:t>Exchange</a:t>
            </a:r>
            <a:endParaRPr kumimoji="1" lang="ja-JP" altLang="en-US" sz="1467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70868" y="359585"/>
            <a:ext cx="1803359" cy="943534"/>
            <a:chOff x="4460750" y="2236816"/>
            <a:chExt cx="1363752" cy="754155"/>
          </a:xfrm>
        </p:grpSpPr>
        <p:pic>
          <p:nvPicPr>
            <p:cNvPr id="117" name="Picture 3" descr="G:\20_東南アジア\ミャンマー\11_JICA\06_シュエボー技プロ向け\mid-long term dam data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52"/>
            <a:stretch/>
          </p:blipFill>
          <p:spPr bwMode="auto">
            <a:xfrm>
              <a:off x="4460750" y="2236816"/>
              <a:ext cx="1363752" cy="75415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テキスト ボックス 39"/>
            <p:cNvSpPr txBox="1"/>
            <p:nvPr/>
          </p:nvSpPr>
          <p:spPr>
            <a:xfrm>
              <a:off x="4665818" y="2437186"/>
              <a:ext cx="1031566" cy="45022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Consolidated</a:t>
              </a:r>
            </a:p>
            <a:p>
              <a:pPr algn="l"/>
              <a:r>
                <a:rPr lang="en-US" altLang="ja-JP" dirty="0">
                  <a:latin typeface="CordiaUPC" panose="020B0304020202020204" pitchFamily="34" charset="-34"/>
                  <a:cs typeface="CordiaUPC" panose="020B0304020202020204" pitchFamily="34" charset="-34"/>
                </a:rPr>
                <a:t>Dashboard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801879" y="1469983"/>
            <a:ext cx="2898900" cy="149350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9" name="Down Arrow 118"/>
          <p:cNvSpPr/>
          <p:nvPr/>
        </p:nvSpPr>
        <p:spPr>
          <a:xfrm rot="10800000">
            <a:off x="6437269" y="1275307"/>
            <a:ext cx="805033" cy="447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24626" y="100420"/>
            <a:ext cx="1480626" cy="1266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角丸四角形 71"/>
          <p:cNvSpPr/>
          <p:nvPr/>
        </p:nvSpPr>
        <p:spPr>
          <a:xfrm>
            <a:off x="7286612" y="3599878"/>
            <a:ext cx="1851735" cy="61160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AI</a:t>
            </a:r>
            <a:endParaRPr kumimoji="1" lang="ja-JP" altLang="en-US" sz="2133" dirty="0">
              <a:solidFill>
                <a:schemeClr val="tx1">
                  <a:lumMod val="85000"/>
                  <a:lumOff val="1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441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สี่เหลี่ยมผืนผ้า 48"/>
          <p:cNvSpPr/>
          <p:nvPr/>
        </p:nvSpPr>
        <p:spPr bwMode="gray">
          <a:xfrm>
            <a:off x="8871095" y="5784984"/>
            <a:ext cx="2356920" cy="9486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สี่เหลี่ยมผืนผ้า 47"/>
          <p:cNvSpPr/>
          <p:nvPr/>
        </p:nvSpPr>
        <p:spPr bwMode="gray">
          <a:xfrm>
            <a:off x="6013570" y="5791202"/>
            <a:ext cx="2356920" cy="9486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สี่เหลี่ยมผืนผ้า 46"/>
          <p:cNvSpPr/>
          <p:nvPr/>
        </p:nvSpPr>
        <p:spPr bwMode="gray">
          <a:xfrm>
            <a:off x="3090739" y="5816083"/>
            <a:ext cx="2356920" cy="9486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algn="ctr">
            <a:solidFill>
              <a:schemeClr val="accent3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 bwMode="gray">
          <a:xfrm>
            <a:off x="3081410" y="5281125"/>
            <a:ext cx="8979930" cy="4478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สี่เหลี่ยมมุมมน 22"/>
          <p:cNvSpPr/>
          <p:nvPr/>
        </p:nvSpPr>
        <p:spPr bwMode="gray">
          <a:xfrm>
            <a:off x="139922" y="1259634"/>
            <a:ext cx="2742486" cy="4264089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 bwMode="gray">
          <a:xfrm>
            <a:off x="7537172" y="248816"/>
            <a:ext cx="4542825" cy="5442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 bwMode="gray">
          <a:xfrm>
            <a:off x="5189579" y="264367"/>
            <a:ext cx="1744370" cy="7340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สี่เหลี่ยมผืนผ้า 8"/>
          <p:cNvSpPr/>
          <p:nvPr/>
        </p:nvSpPr>
        <p:spPr bwMode="gray">
          <a:xfrm>
            <a:off x="3100066" y="283026"/>
            <a:ext cx="1744370" cy="70601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สี่เหลี่ยมผืนผ้า 7"/>
          <p:cNvSpPr/>
          <p:nvPr/>
        </p:nvSpPr>
        <p:spPr bwMode="gray">
          <a:xfrm>
            <a:off x="615661" y="298579"/>
            <a:ext cx="1744370" cy="6904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943" y="466532"/>
            <a:ext cx="16884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Source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9834" y="488303"/>
            <a:ext cx="10229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4550" y="342119"/>
            <a:ext cx="11877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Semantic Layer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12518" y="391885"/>
            <a:ext cx="21361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Presentation Layout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17308"/>
            <a:ext cx="287308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2000" b="1" kern="0" dirty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	</a:t>
            </a:r>
            <a:r>
              <a:rPr lang="th-TH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คลังข้อมูลน้ำและ	ภูมิอากาศแห่งชาติ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th-TH" sz="1100" b="1" kern="0" dirty="0" smtClean="0">
              <a:latin typeface="TH SarabunPSK" pitchFamily="34" charset="-34"/>
              <a:ea typeface="Arial Unicode MS" pitchFamily="34" charset="-128"/>
              <a:cs typeface="TH SarabunPSK" pitchFamily="34" charset="-34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h-TH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	กรมอุตุนิยมวิทยา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th-TH" sz="1050" b="1" kern="0" dirty="0" smtClean="0">
              <a:latin typeface="TH SarabunPSK" pitchFamily="34" charset="-34"/>
              <a:ea typeface="Arial Unicode MS" pitchFamily="34" charset="-128"/>
              <a:cs typeface="TH SarabunPSK" pitchFamily="34" charset="-34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h-TH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	กรมชลประทาน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th-TH" sz="800" b="1" kern="0" dirty="0" smtClean="0">
              <a:latin typeface="TH SarabunPSK" pitchFamily="34" charset="-34"/>
              <a:ea typeface="Arial Unicode MS" pitchFamily="34" charset="-128"/>
              <a:cs typeface="TH SarabunPSK" pitchFamily="34" charset="-34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h-TH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	</a:t>
            </a:r>
            <a:r>
              <a:rPr lang="en-US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GISTDA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th-TH" sz="1050" b="1" kern="0" dirty="0" smtClean="0">
              <a:latin typeface="TH SarabunPSK" pitchFamily="34" charset="-34"/>
              <a:ea typeface="Arial Unicode MS" pitchFamily="34" charset="-128"/>
              <a:cs typeface="TH SarabunPSK" pitchFamily="34" charset="-34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h-TH" sz="2000" b="1" kern="0" dirty="0" smtClean="0">
                <a:latin typeface="TH SarabunPSK" pitchFamily="34" charset="-34"/>
                <a:ea typeface="Arial Unicode MS" pitchFamily="34" charset="-128"/>
                <a:cs typeface="TH SarabunPSK" pitchFamily="34" charset="-34"/>
              </a:rPr>
              <a:t>	ข้อมูลจากหน่วยงานอื่นๆ</a:t>
            </a:r>
          </a:p>
        </p:txBody>
      </p:sp>
      <p:pic>
        <p:nvPicPr>
          <p:cNvPr id="16" name="รูปภาพ 15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3" y="1384758"/>
            <a:ext cx="829036" cy="913870"/>
          </a:xfrm>
          <a:prstGeom prst="rect">
            <a:avLst/>
          </a:prstGeom>
        </p:spPr>
      </p:pic>
      <p:pic>
        <p:nvPicPr>
          <p:cNvPr id="17" name="รูปภาพ 16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81" y="2358253"/>
            <a:ext cx="780901" cy="860809"/>
          </a:xfrm>
          <a:prstGeom prst="rect">
            <a:avLst/>
          </a:prstGeom>
        </p:spPr>
      </p:pic>
      <p:pic>
        <p:nvPicPr>
          <p:cNvPr id="18" name="รูปภาพ 17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3061163"/>
            <a:ext cx="769615" cy="848368"/>
          </a:xfrm>
          <a:prstGeom prst="rect">
            <a:avLst/>
          </a:prstGeom>
        </p:spPr>
      </p:pic>
      <p:pic>
        <p:nvPicPr>
          <p:cNvPr id="19" name="รูปภาพ 18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2" y="3714307"/>
            <a:ext cx="761150" cy="839037"/>
          </a:xfrm>
          <a:prstGeom prst="rect">
            <a:avLst/>
          </a:prstGeom>
        </p:spPr>
      </p:pic>
      <p:pic>
        <p:nvPicPr>
          <p:cNvPr id="20" name="รูปภาพ 19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64" y="4358120"/>
            <a:ext cx="769611" cy="848363"/>
          </a:xfrm>
          <a:prstGeom prst="rect">
            <a:avLst/>
          </a:prstGeom>
        </p:spPr>
      </p:pic>
      <p:cxnSp>
        <p:nvCxnSpPr>
          <p:cNvPr id="22" name="ตัวเชื่อมต่อตรง 21"/>
          <p:cNvCxnSpPr/>
          <p:nvPr/>
        </p:nvCxnSpPr>
        <p:spPr>
          <a:xfrm rot="5400000">
            <a:off x="-406669" y="3429000"/>
            <a:ext cx="6858000" cy="158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วงเล็บปีกกาขวา 24"/>
          <p:cNvSpPr/>
          <p:nvPr/>
        </p:nvSpPr>
        <p:spPr>
          <a:xfrm rot="5400000">
            <a:off x="4855252" y="2253851"/>
            <a:ext cx="513184" cy="3880523"/>
          </a:xfrm>
          <a:prstGeom prst="rightBrace">
            <a:avLst>
              <a:gd name="adj1" fmla="val 38182"/>
              <a:gd name="adj2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ตัวเชื่อมต่อตรง 25"/>
          <p:cNvCxnSpPr/>
          <p:nvPr/>
        </p:nvCxnSpPr>
        <p:spPr>
          <a:xfrm rot="5400000">
            <a:off x="4781986" y="2652609"/>
            <a:ext cx="5075853" cy="13232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สี่เหลี่ยมผืนผ้า 29"/>
          <p:cNvSpPr/>
          <p:nvPr/>
        </p:nvSpPr>
        <p:spPr>
          <a:xfrm>
            <a:off x="3030138" y="4499989"/>
            <a:ext cx="4227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Data Model &amp; Query Design</a:t>
            </a:r>
          </a:p>
          <a:p>
            <a:pPr algn="ctr"/>
            <a:r>
              <a:rPr lang="en-US" sz="1400" dirty="0" smtClean="0"/>
              <a:t>Complex Data Calculation &amp; Manipulation including</a:t>
            </a:r>
          </a:p>
          <a:p>
            <a:pPr algn="ctr"/>
            <a:r>
              <a:rPr lang="en-US" sz="1400" dirty="0" smtClean="0"/>
              <a:t>Semantic transformation into business language</a:t>
            </a:r>
            <a:endParaRPr lang="th-TH" sz="1400" dirty="0"/>
          </a:p>
        </p:txBody>
      </p:sp>
      <p:pic>
        <p:nvPicPr>
          <p:cNvPr id="32" name="Picture 6">
            <a:extLst>
              <a:ext uri="{FF2B5EF4-FFF2-40B4-BE49-F238E27FC236}">
                <a16:creationId xmlns:a16="http://schemas.microsoft.com/office/drawing/2014/main" xmlns="" id="{2F1619C9-FBC1-4D23-9D22-F603CBEA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402" t="10382" r="17359" b="26316"/>
          <a:stretch>
            <a:fillRect/>
          </a:stretch>
        </p:blipFill>
        <p:spPr>
          <a:xfrm>
            <a:off x="7453218" y="1035698"/>
            <a:ext cx="2770471" cy="3461658"/>
          </a:xfrm>
          <a:prstGeom prst="rect">
            <a:avLst/>
          </a:prstGeom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xmlns="" id="{2F1619C9-FBC1-4D23-9D22-F603CBEA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825" t="9870" r="758" b="26316"/>
          <a:stretch>
            <a:fillRect/>
          </a:stretch>
        </p:blipFill>
        <p:spPr>
          <a:xfrm>
            <a:off x="10307699" y="1063697"/>
            <a:ext cx="1669744" cy="3489649"/>
          </a:xfrm>
          <a:prstGeom prst="rect">
            <a:avLst/>
          </a:prstGeom>
        </p:spPr>
      </p:pic>
      <p:sp>
        <p:nvSpPr>
          <p:cNvPr id="34" name="สี่เหลี่ยมผืนผ้า 33"/>
          <p:cNvSpPr/>
          <p:nvPr/>
        </p:nvSpPr>
        <p:spPr bwMode="gray">
          <a:xfrm>
            <a:off x="9691982" y="2985797"/>
            <a:ext cx="242533" cy="410547"/>
          </a:xfrm>
          <a:prstGeom prst="rect">
            <a:avLst/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th-TH" sz="1800" b="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9627" y="3629615"/>
            <a:ext cx="118778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BI Reports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45164" y="5368214"/>
            <a:ext cx="30005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ea typeface="Arial Unicode MS" pitchFamily="34" charset="-128"/>
                <a:cs typeface="Arial Unicode MS" pitchFamily="34" charset="-128"/>
              </a:rPr>
              <a:t>Technical Architecture</a:t>
            </a:r>
          </a:p>
        </p:txBody>
      </p:sp>
      <p:grpSp>
        <p:nvGrpSpPr>
          <p:cNvPr id="3" name="กลุ่ม 2"/>
          <p:cNvGrpSpPr/>
          <p:nvPr/>
        </p:nvGrpSpPr>
        <p:grpSpPr>
          <a:xfrm>
            <a:off x="5057641" y="2659225"/>
            <a:ext cx="1901182" cy="1335570"/>
            <a:chOff x="5057641" y="2659225"/>
            <a:chExt cx="1901182" cy="1335570"/>
          </a:xfrm>
        </p:grpSpPr>
        <p:grpSp>
          <p:nvGrpSpPr>
            <p:cNvPr id="2" name="กลุ่ม 1"/>
            <p:cNvGrpSpPr/>
            <p:nvPr/>
          </p:nvGrpSpPr>
          <p:grpSpPr>
            <a:xfrm>
              <a:off x="5057641" y="2659225"/>
              <a:ext cx="1901182" cy="1335570"/>
              <a:chOff x="3171581" y="1334278"/>
              <a:chExt cx="3787243" cy="2660518"/>
            </a:xfrm>
          </p:grpSpPr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xmlns="" id="{2F1619C9-FBC1-4D23-9D22-F603CBEA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001" t="12941" r="48266" b="45597"/>
              <a:stretch>
                <a:fillRect/>
              </a:stretch>
            </p:blipFill>
            <p:spPr>
              <a:xfrm>
                <a:off x="3171581" y="1334278"/>
                <a:ext cx="3787243" cy="2660518"/>
              </a:xfrm>
              <a:prstGeom prst="rect">
                <a:avLst/>
              </a:prstGeom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3488741" y="3122646"/>
                <a:ext cx="1930935" cy="6131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2000" kern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Hadoop</a:t>
                </a:r>
                <a:endParaRPr 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B53E519E-7800-4E31-B1E8-8FE9FBA7C9D3}"/>
                </a:ext>
              </a:extLst>
            </p:cNvPr>
            <p:cNvSpPr txBox="1"/>
            <p:nvPr/>
          </p:nvSpPr>
          <p:spPr>
            <a:xfrm rot="16200000">
              <a:off x="6181339" y="3097813"/>
              <a:ext cx="1043555" cy="4616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200" b="1" kern="0" dirty="0">
                  <a:ea typeface="Arial Unicode MS" pitchFamily="34" charset="-128"/>
                  <a:cs typeface="Arial Unicode MS" pitchFamily="34" charset="-128"/>
                </a:rPr>
                <a:t>In Memory </a:t>
              </a:r>
              <a:r>
                <a:rPr lang="en-US" sz="1200" b="1" kern="0" dirty="0" smtClean="0">
                  <a:ea typeface="Arial Unicode MS" pitchFamily="34" charset="-128"/>
                  <a:cs typeface="Arial Unicode MS" pitchFamily="34" charset="-128"/>
                </a:rPr>
                <a:t>Data</a:t>
              </a:r>
            </a:p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200" b="1" kern="0" dirty="0" smtClean="0"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US" sz="1200" b="1" kern="0" dirty="0">
                  <a:ea typeface="Arial Unicode MS" pitchFamily="34" charset="-128"/>
                  <a:cs typeface="Arial Unicode MS" pitchFamily="34" charset="-128"/>
                </a:rPr>
                <a:t>Platform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963249" y="6234924"/>
            <a:ext cx="25776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 dirty="0" err="1" smtClean="0">
                <a:ea typeface="Arial Unicode MS" pitchFamily="34" charset="-128"/>
                <a:cs typeface="Arial Unicode MS" pitchFamily="34" charset="-128"/>
              </a:rPr>
              <a:t>Hadoop</a:t>
            </a:r>
            <a:r>
              <a:rPr lang="en-US" sz="1600" kern="0" dirty="0" smtClean="0">
                <a:ea typeface="Arial Unicode MS" pitchFamily="34" charset="-128"/>
                <a:cs typeface="Arial Unicode MS" pitchFamily="34" charset="-128"/>
              </a:rPr>
              <a:t> (</a:t>
            </a:r>
            <a:r>
              <a:rPr lang="en-US" sz="1600" kern="0" dirty="0" err="1" smtClean="0">
                <a:ea typeface="Arial Unicode MS" pitchFamily="34" charset="-128"/>
                <a:cs typeface="Arial Unicode MS" pitchFamily="34" charset="-128"/>
              </a:rPr>
              <a:t>Cloudera,hortonworks</a:t>
            </a:r>
            <a:r>
              <a:rPr lang="en-US" sz="1600" kern="0" dirty="0" smtClean="0">
                <a:ea typeface="Arial Unicode MS" pitchFamily="34" charset="-128"/>
                <a:cs typeface="Arial Unicode MS" pitchFamily="34" charset="-128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14616" y="5872064"/>
            <a:ext cx="7711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ln>
                  <a:solidFill>
                    <a:sysClr val="windowText" lastClr="000000"/>
                  </a:solidFill>
                </a:ln>
                <a:ea typeface="Arial Unicode MS" pitchFamily="34" charset="-128"/>
                <a:cs typeface="Arial Unicode MS" pitchFamily="34" charset="-128"/>
              </a:rPr>
              <a:t>DEV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56103" y="5865848"/>
            <a:ext cx="7711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ln>
                  <a:solidFill>
                    <a:sysClr val="windowText" lastClr="000000"/>
                  </a:solidFill>
                </a:ln>
                <a:ea typeface="Arial Unicode MS" pitchFamily="34" charset="-128"/>
                <a:cs typeface="Arial Unicode MS" pitchFamily="34" charset="-128"/>
              </a:rPr>
              <a:t>DEV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12138" y="5831634"/>
            <a:ext cx="120333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ln>
                  <a:solidFill>
                    <a:sysClr val="windowText" lastClr="000000"/>
                  </a:solidFill>
                </a:ln>
                <a:ea typeface="Arial Unicode MS" pitchFamily="34" charset="-128"/>
                <a:cs typeface="Arial Unicode MS" pitchFamily="34" charset="-128"/>
              </a:rPr>
              <a:t>DEV,PRD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43825" y="5875172"/>
            <a:ext cx="7711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ln>
                  <a:solidFill>
                    <a:sysClr val="windowText" lastClr="000000"/>
                  </a:solidFill>
                </a:ln>
                <a:ea typeface="Arial Unicode MS" pitchFamily="34" charset="-128"/>
                <a:cs typeface="Arial Unicode MS" pitchFamily="34" charset="-128"/>
              </a:rPr>
              <a:t>PRD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06578" y="5859627"/>
            <a:ext cx="77112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800" kern="0" dirty="0" smtClean="0">
                <a:ln>
                  <a:solidFill>
                    <a:sysClr val="windowText" lastClr="000000"/>
                  </a:solidFill>
                </a:ln>
                <a:ea typeface="Arial Unicode MS" pitchFamily="34" charset="-128"/>
                <a:cs typeface="Arial Unicode MS" pitchFamily="34" charset="-128"/>
              </a:rPr>
              <a:t>PRD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91225" y="6247371"/>
            <a:ext cx="19900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h-TH" sz="1600" kern="0" dirty="0" smtClean="0">
                <a:ea typeface="Arial Unicode MS" pitchFamily="34" charset="-128"/>
                <a:cs typeface="Arial Unicode MS" pitchFamily="34" charset="-128"/>
              </a:rPr>
              <a:t>	</a:t>
            </a:r>
            <a:r>
              <a:rPr lang="en-US" sz="1600" kern="0" dirty="0" smtClean="0">
                <a:ea typeface="Arial Unicode MS" pitchFamily="34" charset="-128"/>
                <a:cs typeface="Arial Unicode MS" pitchFamily="34" charset="-128"/>
              </a:rPr>
              <a:t>Analytic</a:t>
            </a:r>
          </a:p>
        </p:txBody>
      </p:sp>
      <p:pic>
        <p:nvPicPr>
          <p:cNvPr id="50" name="รูปภาพ 19" descr="a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4" y="4510520"/>
            <a:ext cx="769611" cy="8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0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BCCBCC25-1965-434B-8A69-2DC3CF4336C4}"/>
              </a:ext>
            </a:extLst>
          </p:cNvPr>
          <p:cNvSpPr/>
          <p:nvPr/>
        </p:nvSpPr>
        <p:spPr>
          <a:xfrm>
            <a:off x="1083634" y="270927"/>
            <a:ext cx="5012366" cy="8198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25778F-9720-45FF-9774-4A71AFCF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879" y="351779"/>
            <a:ext cx="3862103" cy="6499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Blueprint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C8E43C-1E04-40FB-80D2-EACA8307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212" y="1120154"/>
            <a:ext cx="5772116" cy="1101559"/>
          </a:xfrm>
        </p:spPr>
        <p:txBody>
          <a:bodyPr>
            <a:normAutofit/>
          </a:bodyPr>
          <a:lstStyle/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การออกแบบ </a:t>
            </a:r>
            <a:r>
              <a:rPr lang="en-US" sz="1700" dirty="0"/>
              <a:t>Enterprise Architecture </a:t>
            </a:r>
            <a:r>
              <a:rPr lang="th-TH" sz="1700" dirty="0"/>
              <a:t>ตามมาตรฐาน</a:t>
            </a:r>
          </a:p>
          <a:p>
            <a:pPr marL="91440">
              <a:lnSpc>
                <a:spcPct val="120000"/>
              </a:lnSpc>
              <a:spcBef>
                <a:spcPts val="600"/>
              </a:spcBef>
            </a:pPr>
            <a:r>
              <a:rPr lang="th-TH" sz="1700" dirty="0"/>
              <a:t>รวบรวมฐานข้อมูล เพื่อการวิเคราะห์ ติดตาม ปรเมินผล เพื่อให้ฐานข้อมูลน้ำเป็นระบบเดียว </a:t>
            </a:r>
            <a:r>
              <a:rPr lang="en-US" sz="1700" dirty="0"/>
              <a:t>National Single Data Base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6A5C96E2-CCF9-48CD-9F30-08E48838958D}"/>
              </a:ext>
            </a:extLst>
          </p:cNvPr>
          <p:cNvGrpSpPr/>
          <p:nvPr/>
        </p:nvGrpSpPr>
        <p:grpSpPr>
          <a:xfrm>
            <a:off x="292406" y="2123259"/>
            <a:ext cx="5357635" cy="1686029"/>
            <a:chOff x="2279651" y="822325"/>
            <a:chExt cx="7191374" cy="3489326"/>
          </a:xfrm>
        </p:grpSpPr>
        <p:sp>
          <p:nvSpPr>
            <p:cNvPr id="5" name="Rectangle 65">
              <a:extLst>
                <a:ext uri="{FF2B5EF4-FFF2-40B4-BE49-F238E27FC236}">
                  <a16:creationId xmlns="" xmlns:a16="http://schemas.microsoft.com/office/drawing/2014/main" id="{A4F5A50A-437B-47B8-A4B9-AE572363B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576" y="822325"/>
              <a:ext cx="3355975" cy="3068638"/>
            </a:xfrm>
            <a:prstGeom prst="rect">
              <a:avLst/>
            </a:prstGeom>
            <a:gradFill rotWithShape="0">
              <a:gsLst>
                <a:gs pos="0">
                  <a:srgbClr val="6699FF"/>
                </a:gs>
                <a:gs pos="100000">
                  <a:srgbClr val="141E32"/>
                </a:gs>
              </a:gsLst>
              <a:lin ang="5400000" scaled="1"/>
            </a:gradFill>
            <a:ln w="19050">
              <a:solidFill>
                <a:srgbClr val="00008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b"/>
            <a:lstStyle/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rgbClr val="CCFFFF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endParaRPr lang="en-US" sz="800" dirty="0">
                <a:solidFill>
                  <a:schemeClr val="bg1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100000"/>
                </a:lnSpc>
                <a:buClrTx/>
              </a:pPr>
              <a:r>
                <a:rPr lang="en-US" sz="900" dirty="0">
                  <a:solidFill>
                    <a:schemeClr val="bg1"/>
                  </a:solidFill>
                  <a:cs typeface="Times New Roman" pitchFamily="18" charset="0"/>
                </a:rPr>
                <a:t>Core Services</a:t>
              </a:r>
            </a:p>
          </p:txBody>
        </p:sp>
        <p:grpSp>
          <p:nvGrpSpPr>
            <p:cNvPr id="6" name="Group 114">
              <a:extLst>
                <a:ext uri="{FF2B5EF4-FFF2-40B4-BE49-F238E27FC236}">
                  <a16:creationId xmlns="" xmlns:a16="http://schemas.microsoft.com/office/drawing/2014/main" id="{7E1C7EC6-ECFB-4FF7-9478-A75FFFCDC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9651" y="822326"/>
              <a:ext cx="1882775" cy="3489325"/>
              <a:chOff x="476" y="518"/>
              <a:chExt cx="1186" cy="2198"/>
            </a:xfrm>
          </p:grpSpPr>
          <p:sp>
            <p:nvSpPr>
              <p:cNvPr id="11" name="Rectangle 6">
                <a:extLst>
                  <a:ext uri="{FF2B5EF4-FFF2-40B4-BE49-F238E27FC236}">
                    <a16:creationId xmlns="" xmlns:a16="http://schemas.microsoft.com/office/drawing/2014/main" id="{DA8EAE4E-29AB-4D7F-9EE7-3E8689E7A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518"/>
                <a:ext cx="648" cy="2198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Insight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and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Monitoring</a:t>
                </a:r>
              </a:p>
            </p:txBody>
          </p:sp>
          <p:sp>
            <p:nvSpPr>
              <p:cNvPr id="12" name="Rectangle 7">
                <a:extLst>
                  <a:ext uri="{FF2B5EF4-FFF2-40B4-BE49-F238E27FC236}">
                    <a16:creationId xmlns="" xmlns:a16="http://schemas.microsoft.com/office/drawing/2014/main" id="{B366ECBA-DE8D-44DE-8A00-C85E4FE6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519"/>
                <a:ext cx="517" cy="1935"/>
              </a:xfrm>
              <a:prstGeom prst="rect">
                <a:avLst/>
              </a:prstGeom>
              <a:gradFill rotWithShape="0">
                <a:gsLst>
                  <a:gs pos="0">
                    <a:srgbClr val="CCFFCC"/>
                  </a:gs>
                  <a:gs pos="100000">
                    <a:srgbClr val="0D100D"/>
                  </a:gs>
                </a:gsLst>
                <a:lin ang="5400000" scaled="1"/>
              </a:gradFill>
              <a:ln w="19050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/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Citizen </a:t>
                </a:r>
                <a:b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Relationship</a:t>
                </a:r>
              </a:p>
              <a:p>
                <a:pPr algn="ctr" eaLnBrk="0" hangingPunct="0"/>
                <a:r>
                  <a:rPr lang="en-US" sz="500" dirty="0">
                    <a:solidFill>
                      <a:schemeClr val="bg1"/>
                    </a:solidFill>
                    <a:cs typeface="Times New Roman" pitchFamily="18" charset="0"/>
                  </a:rPr>
                  <a:t>Management</a:t>
                </a: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500" dirty="0">
                  <a:solidFill>
                    <a:schemeClr val="bg1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7" name="Group 113">
              <a:extLst>
                <a:ext uri="{FF2B5EF4-FFF2-40B4-BE49-F238E27FC236}">
                  <a16:creationId xmlns="" xmlns:a16="http://schemas.microsoft.com/office/drawing/2014/main" id="{9C5D9C72-8C34-4963-93E6-5638AF8B5D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3175" y="822325"/>
              <a:ext cx="1847850" cy="3486150"/>
              <a:chOff x="3842" y="518"/>
              <a:chExt cx="1164" cy="2196"/>
            </a:xfrm>
          </p:grpSpPr>
          <p:sp>
            <p:nvSpPr>
              <p:cNvPr id="9" name="Rectangle 22">
                <a:extLst>
                  <a:ext uri="{FF2B5EF4-FFF2-40B4-BE49-F238E27FC236}">
                    <a16:creationId xmlns="" xmlns:a16="http://schemas.microsoft.com/office/drawing/2014/main" id="{627315EB-D5D1-4D8D-A535-019FECC3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4" y="518"/>
                <a:ext cx="632" cy="2196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Regulatory 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Compliance</a:t>
                </a:r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="" xmlns:a16="http://schemas.microsoft.com/office/drawing/2014/main" id="{D196E944-0D34-49A7-B6A1-E194EEC6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518"/>
                <a:ext cx="510" cy="1930"/>
              </a:xfrm>
              <a:prstGeom prst="rect">
                <a:avLst/>
              </a:prstGeom>
              <a:gradFill rotWithShape="0">
                <a:gsLst>
                  <a:gs pos="0">
                    <a:srgbClr val="FFFF99"/>
                  </a:gs>
                  <a:gs pos="100000">
                    <a:srgbClr val="282818"/>
                  </a:gs>
                </a:gsLst>
                <a:lin ang="5400000" scaled="1"/>
              </a:gradFill>
              <a:ln w="19050">
                <a:solidFill>
                  <a:srgbClr val="D89308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b"/>
              <a:lstStyle/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endParaRPr lang="en-US" sz="600" dirty="0">
                  <a:solidFill>
                    <a:schemeClr val="bg1"/>
                  </a:solidFill>
                  <a:cs typeface="Times New Roman" pitchFamily="18" charset="0"/>
                </a:endParaRPr>
              </a:p>
              <a:p>
                <a:pPr algn="ctr" eaLnBrk="0" hangingPunct="0">
                  <a:lnSpc>
                    <a:spcPct val="100000"/>
                  </a:lnSpc>
                  <a:buClrTx/>
                </a:pP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Corporate</a:t>
                </a:r>
                <a:b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</a:br>
                <a:r>
                  <a:rPr lang="en-US" sz="600" dirty="0">
                    <a:solidFill>
                      <a:schemeClr val="bg1"/>
                    </a:solidFill>
                    <a:cs typeface="Times New Roman" pitchFamily="18" charset="0"/>
                  </a:rPr>
                  <a:t>Admin.</a:t>
                </a:r>
              </a:p>
            </p:txBody>
          </p:sp>
        </p:grpSp>
        <p:sp>
          <p:nvSpPr>
            <p:cNvPr id="8" name="AutoShape 56">
              <a:extLst>
                <a:ext uri="{FF2B5EF4-FFF2-40B4-BE49-F238E27FC236}">
                  <a16:creationId xmlns="" xmlns:a16="http://schemas.microsoft.com/office/drawing/2014/main" id="{D9ABC1F2-6904-4012-A9E3-8654C835A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1" y="3946532"/>
              <a:ext cx="5091113" cy="341313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 lIns="45720" tIns="0" rIns="45720" bIns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Enterprise Information Management </a:t>
              </a:r>
              <a:r>
                <a:rPr lang="th-TH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และการเชื่อมโยงข้อมูล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4A65EAA2-7F4B-4750-A54D-C224D0CBB5AD}"/>
              </a:ext>
            </a:extLst>
          </p:cNvPr>
          <p:cNvSpPr/>
          <p:nvPr/>
        </p:nvSpPr>
        <p:spPr>
          <a:xfrm>
            <a:off x="314772" y="1597614"/>
            <a:ext cx="5370195" cy="436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Digital Blueprint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E9B3CC5-D7A7-457C-AECE-BA684527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6" y="3896503"/>
            <a:ext cx="5426688" cy="2332767"/>
          </a:xfrm>
          <a:prstGeom prst="rect">
            <a:avLst/>
          </a:prstGeom>
        </p:spPr>
      </p:pic>
      <p:sp>
        <p:nvSpPr>
          <p:cNvPr id="15" name="AutoShape 35">
            <a:extLst>
              <a:ext uri="{FF2B5EF4-FFF2-40B4-BE49-F238E27FC236}">
                <a16:creationId xmlns="" xmlns:a16="http://schemas.microsoft.com/office/drawing/2014/main" id="{7D22A725-E5DC-4206-B37C-90CA05F0A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198699"/>
            <a:ext cx="508925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ยุทธศาสตร์การบริหารจัดการทรัพยากรน้า 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utoShape 59">
            <a:extLst>
              <a:ext uri="{FF2B5EF4-FFF2-40B4-BE49-F238E27FC236}">
                <a16:creationId xmlns="" xmlns:a16="http://schemas.microsoft.com/office/drawing/2014/main" id="{093D5D84-AE32-4A54-AC41-156756D8B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822250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งานรับร้องเรียน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AutoShape 59">
            <a:extLst>
              <a:ext uri="{FF2B5EF4-FFF2-40B4-BE49-F238E27FC236}">
                <a16:creationId xmlns="" xmlns:a16="http://schemas.microsoft.com/office/drawing/2014/main" id="{EB0408C4-A207-4DF1-87B3-2110D2133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311462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การจัดทำรายงานน้ำ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18" name="AutoShape 35">
            <a:extLst>
              <a:ext uri="{FF2B5EF4-FFF2-40B4-BE49-F238E27FC236}">
                <a16:creationId xmlns="" xmlns:a16="http://schemas.microsoft.com/office/drawing/2014/main" id="{9842E8F9-C7C3-4AE5-B037-89F5F7BA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704" y="2255056"/>
            <a:ext cx="558749" cy="3391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การจัดการธรรมาภิบาล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utoShape 35">
            <a:extLst>
              <a:ext uri="{FF2B5EF4-FFF2-40B4-BE49-F238E27FC236}">
                <a16:creationId xmlns="" xmlns:a16="http://schemas.microsoft.com/office/drawing/2014/main" id="{42D74AF3-DF74-464F-80AC-5B75ED68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932" y="2671196"/>
            <a:ext cx="558750" cy="43028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การประเมิณและตรวจสอบ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utoShape 35">
            <a:extLst>
              <a:ext uri="{FF2B5EF4-FFF2-40B4-BE49-F238E27FC236}">
                <a16:creationId xmlns="" xmlns:a16="http://schemas.microsoft.com/office/drawing/2014/main" id="{54BB9B42-67D9-49A3-918E-74E9EEF7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666188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บุคคลากร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AutoShape 35">
            <a:extLst>
              <a:ext uri="{FF2B5EF4-FFF2-40B4-BE49-F238E27FC236}">
                <a16:creationId xmlns="" xmlns:a16="http://schemas.microsoft.com/office/drawing/2014/main" id="{211C3CED-8EAF-4B67-8257-A88BC3950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2892329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บัญชีและการเงิน</a:t>
            </a:r>
            <a:endParaRPr lang="en-US" sz="5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AutoShape 35">
            <a:extLst>
              <a:ext uri="{FF2B5EF4-FFF2-40B4-BE49-F238E27FC236}">
                <a16:creationId xmlns="" xmlns:a16="http://schemas.microsoft.com/office/drawing/2014/main" id="{27362D00-6553-4F13-899C-808089952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4960" y="3116793"/>
            <a:ext cx="508925" cy="18893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บริการ </a:t>
            </a:r>
            <a:r>
              <a:rPr lang="en-US" sz="5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IT/Digital</a:t>
            </a:r>
          </a:p>
        </p:txBody>
      </p:sp>
      <p:sp>
        <p:nvSpPr>
          <p:cNvPr id="23" name="AutoShape 59">
            <a:extLst>
              <a:ext uri="{FF2B5EF4-FFF2-40B4-BE49-F238E27FC236}">
                <a16:creationId xmlns="" xmlns:a16="http://schemas.microsoft.com/office/drawing/2014/main" id="{7C7A0FB2-02F9-4B86-8FE6-33BFD9E42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960" y="3114629"/>
            <a:ext cx="1078803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1050" b="1" dirty="0">
                <a:solidFill>
                  <a:schemeClr val="bg1"/>
                </a:solidFill>
              </a:rPr>
              <a:t>งานขับเคลื่อนโครงการ</a:t>
            </a:r>
            <a:endParaRPr lang="en-US" sz="400" b="1" dirty="0">
              <a:solidFill>
                <a:schemeClr val="bg1"/>
              </a:solidFill>
            </a:endParaRPr>
          </a:p>
        </p:txBody>
      </p:sp>
      <p:sp>
        <p:nvSpPr>
          <p:cNvPr id="24" name="AutoShape 35">
            <a:extLst>
              <a:ext uri="{FF2B5EF4-FFF2-40B4-BE49-F238E27FC236}">
                <a16:creationId xmlns="" xmlns:a16="http://schemas.microsoft.com/office/drawing/2014/main" id="{A18A0FEB-08D7-4294-8E7D-BE75641D4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29" y="3228365"/>
            <a:ext cx="558750" cy="286841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FFFB3"/>
              </a:gs>
              <a:gs pos="100000">
                <a:srgbClr val="DBDB9A"/>
              </a:gs>
            </a:gsLst>
            <a:lin ang="5400000" scaled="1"/>
          </a:gradFill>
          <a:ln w="19050">
            <a:solidFill>
              <a:srgbClr val="E49B08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600" b="1" dirty="0">
                <a:solidFill>
                  <a:srgbClr val="6633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พรบ.ทรัพยากรน้า</a:t>
            </a:r>
            <a:endParaRPr lang="en-US" sz="600" b="1" dirty="0">
              <a:solidFill>
                <a:srgbClr val="6633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utoShape 59">
            <a:extLst>
              <a:ext uri="{FF2B5EF4-FFF2-40B4-BE49-F238E27FC236}">
                <a16:creationId xmlns="" xmlns:a16="http://schemas.microsoft.com/office/drawing/2014/main" id="{C5F455B4-1206-42CE-8714-B8E3F974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243633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Single Command Center </a:t>
            </a:r>
          </a:p>
        </p:txBody>
      </p:sp>
      <p:sp>
        <p:nvSpPr>
          <p:cNvPr id="26" name="AutoShape 59">
            <a:extLst>
              <a:ext uri="{FF2B5EF4-FFF2-40B4-BE49-F238E27FC236}">
                <a16:creationId xmlns="" xmlns:a16="http://schemas.microsoft.com/office/drawing/2014/main" id="{097BC250-26DD-4E2B-9F7A-519EEB103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คาดการณ์สถานการณ์น้ำ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AutoShape 59">
            <a:extLst>
              <a:ext uri="{FF2B5EF4-FFF2-40B4-BE49-F238E27FC236}">
                <a16:creationId xmlns="" xmlns:a16="http://schemas.microsoft.com/office/drawing/2014/main" id="{20A55795-8FFF-4049-A11D-3E582F8EF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116" y="2529398"/>
            <a:ext cx="1116135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การจัดสรรน้ำ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8" name="AutoShape 59">
            <a:extLst>
              <a:ext uri="{FF2B5EF4-FFF2-40B4-BE49-F238E27FC236}">
                <a16:creationId xmlns="" xmlns:a16="http://schemas.microsoft.com/office/drawing/2014/main" id="{92771682-7639-4D26-8F6F-E443F5DFA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457" y="2822250"/>
            <a:ext cx="2346332" cy="227475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366CC"/>
              </a:gs>
              <a:gs pos="100000">
                <a:srgbClr val="1E3B76"/>
              </a:gs>
            </a:gsLst>
            <a:lin ang="5400000" scaled="1"/>
          </a:gradFill>
          <a:ln w="19050">
            <a:solidFill>
              <a:srgbClr val="003399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900" b="1" dirty="0">
                <a:solidFill>
                  <a:schemeClr val="bg1"/>
                </a:solidFill>
              </a:rPr>
              <a:t>วิเคราะห์ติดตามสถานการณ์และการบริหารจัดการทรัพยากรน้า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AutoShape 59">
            <a:extLst>
              <a:ext uri="{FF2B5EF4-FFF2-40B4-BE49-F238E27FC236}">
                <a16:creationId xmlns="" xmlns:a16="http://schemas.microsoft.com/office/drawing/2014/main" id="{714897C9-DB67-46E5-9FA6-FB6D52C9E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26" y="2229216"/>
            <a:ext cx="490153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งานสื่อสารและปสพ.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AutoShape 59">
            <a:extLst>
              <a:ext uri="{FF2B5EF4-FFF2-40B4-BE49-F238E27FC236}">
                <a16:creationId xmlns="" xmlns:a16="http://schemas.microsoft.com/office/drawing/2014/main" id="{7914C592-33B0-4059-A383-1886ED8F7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229216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รายงานผลการดำเนินงาน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AutoShape 59">
            <a:extLst>
              <a:ext uri="{FF2B5EF4-FFF2-40B4-BE49-F238E27FC236}">
                <a16:creationId xmlns="" xmlns:a16="http://schemas.microsoft.com/office/drawing/2014/main" id="{E8EEF342-AD7A-4737-9E38-A64499EC2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03" y="2839824"/>
            <a:ext cx="625684" cy="399764"/>
          </a:xfrm>
          <a:prstGeom prst="roundRect">
            <a:avLst>
              <a:gd name="adj" fmla="val 8675"/>
            </a:avLst>
          </a:prstGeom>
          <a:gradFill rotWithShape="0">
            <a:gsLst>
              <a:gs pos="0">
                <a:srgbClr val="CCFFCC"/>
              </a:gs>
              <a:gs pos="100000">
                <a:srgbClr val="9CC39C"/>
              </a:gs>
            </a:gsLst>
            <a:lin ang="5400000" scaled="1"/>
          </a:gradFill>
          <a:ln w="19050">
            <a:solidFill>
              <a:srgbClr val="009900"/>
            </a:solidFill>
            <a:round/>
            <a:headEnd/>
            <a:tailEnd/>
          </a:ln>
        </p:spPr>
        <p:txBody>
          <a:bodyPr lIns="45708" tIns="0" rIns="45708" bIns="0" anchor="ctr"/>
          <a:lstStyle/>
          <a:p>
            <a:pPr algn="ctr"/>
            <a:r>
              <a:rPr lang="th-TH" sz="700" b="1" dirty="0">
                <a:solidFill>
                  <a:srgbClr val="00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งานสำนักเลขาธิการ</a:t>
            </a:r>
            <a:endParaRPr lang="en-US" sz="700" b="1" dirty="0">
              <a:solidFill>
                <a:srgbClr val="00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EA343792-2996-4D22-A3B8-A2205A6D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82" y="2294809"/>
            <a:ext cx="5054803" cy="2617804"/>
          </a:xfrm>
          <a:prstGeom prst="rect">
            <a:avLst/>
          </a:prstGeom>
        </p:spPr>
      </p:pic>
      <p:sp>
        <p:nvSpPr>
          <p:cNvPr id="33" name="Flowchart: Magnetic Disk 32">
            <a:extLst>
              <a:ext uri="{FF2B5EF4-FFF2-40B4-BE49-F238E27FC236}">
                <a16:creationId xmlns="" xmlns:a16="http://schemas.microsoft.com/office/drawing/2014/main" id="{F5B68710-ABC8-48E1-B4C0-5D87B5D23AE1}"/>
              </a:ext>
            </a:extLst>
          </p:cNvPr>
          <p:cNvSpPr/>
          <p:nvPr/>
        </p:nvSpPr>
        <p:spPr>
          <a:xfrm>
            <a:off x="6096000" y="5703657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ฐานข้อมูลการติดตามประเมินผล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Flowchart: Magnetic Disk 33">
            <a:extLst>
              <a:ext uri="{FF2B5EF4-FFF2-40B4-BE49-F238E27FC236}">
                <a16:creationId xmlns="" xmlns:a16="http://schemas.microsoft.com/office/drawing/2014/main" id="{DB9BA922-4E40-4D4F-9AF5-3E3201618077}"/>
              </a:ext>
            </a:extLst>
          </p:cNvPr>
          <p:cNvSpPr/>
          <p:nvPr/>
        </p:nvSpPr>
        <p:spPr>
          <a:xfrm>
            <a:off x="6119344" y="4990293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ฐานข้อมูลทรัพยากรน้ำ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Flowchart: Magnetic Disk 34">
            <a:extLst>
              <a:ext uri="{FF2B5EF4-FFF2-40B4-BE49-F238E27FC236}">
                <a16:creationId xmlns="" xmlns:a16="http://schemas.microsoft.com/office/drawing/2014/main" id="{FA41B1CA-43D6-4948-8CEE-DD9C2E890879}"/>
              </a:ext>
            </a:extLst>
          </p:cNvPr>
          <p:cNvSpPr/>
          <p:nvPr/>
        </p:nvSpPr>
        <p:spPr>
          <a:xfrm>
            <a:off x="10110385" y="4990291"/>
            <a:ext cx="1872943" cy="14962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ฐานข้อมูลภายในหน่วยงาน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Flowchart: Magnetic Disk 35">
            <a:extLst>
              <a:ext uri="{FF2B5EF4-FFF2-40B4-BE49-F238E27FC236}">
                <a16:creationId xmlns="" xmlns:a16="http://schemas.microsoft.com/office/drawing/2014/main" id="{0811ACF8-8AC6-4F90-A1B1-C52BD601CB8A}"/>
              </a:ext>
            </a:extLst>
          </p:cNvPr>
          <p:cNvSpPr/>
          <p:nvPr/>
        </p:nvSpPr>
        <p:spPr>
          <a:xfrm>
            <a:off x="8124205" y="5703656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ฐานข้อมูลอื่นๆ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="" xmlns:a16="http://schemas.microsoft.com/office/drawing/2014/main" id="{30F42423-BE45-4A7B-A8EC-A7D076D1E9D0}"/>
              </a:ext>
            </a:extLst>
          </p:cNvPr>
          <p:cNvSpPr/>
          <p:nvPr/>
        </p:nvSpPr>
        <p:spPr>
          <a:xfrm>
            <a:off x="8119462" y="4990292"/>
            <a:ext cx="1872943" cy="81980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ฐานข้อมูลแผนงานและโครงการสำคัญ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="" xmlns:a16="http://schemas.microsoft.com/office/drawing/2014/main" id="{B9E0D342-6FEB-4208-BFA5-64A55C963229}"/>
              </a:ext>
            </a:extLst>
          </p:cNvPr>
          <p:cNvSpPr/>
          <p:nvPr/>
        </p:nvSpPr>
        <p:spPr>
          <a:xfrm>
            <a:off x="5706519" y="2839824"/>
            <a:ext cx="835442" cy="19392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38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สี่เหลี่ยมผืนผ้า 2068"/>
          <p:cNvSpPr/>
          <p:nvPr/>
        </p:nvSpPr>
        <p:spPr>
          <a:xfrm>
            <a:off x="121024" y="121023"/>
            <a:ext cx="11957228" cy="6625505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7" name="TextBox 2066"/>
          <p:cNvSpPr txBox="1"/>
          <p:nvPr/>
        </p:nvSpPr>
        <p:spPr>
          <a:xfrm>
            <a:off x="301764" y="216376"/>
            <a:ext cx="658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071" name="กลุ่ม 2070"/>
          <p:cNvGrpSpPr/>
          <p:nvPr/>
        </p:nvGrpSpPr>
        <p:grpSpPr>
          <a:xfrm>
            <a:off x="2290797" y="474201"/>
            <a:ext cx="8927610" cy="5909310"/>
            <a:chOff x="2290797" y="474201"/>
            <a:chExt cx="8927610" cy="5909310"/>
          </a:xfrm>
        </p:grpSpPr>
        <p:pic>
          <p:nvPicPr>
            <p:cNvPr id="5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559" y="1912425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943" y="3420328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797" y="2664240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4685" y="5268297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608" y="4503538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394" y="1083531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3596292" y="474201"/>
              <a:ext cx="7622115" cy="590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การให้บริการข้อมูล</a:t>
              </a:r>
            </a:p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กรมชลประทาน</a:t>
              </a:r>
            </a:p>
            <a:p>
              <a:r>
                <a:rPr lang="en-US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ข้อมูลเขื่อน</a:t>
              </a:r>
              <a:r>
                <a:rPr lang="en-US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แม่น้ำ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กรมทรัพยากรน้ำ</a:t>
              </a: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ข้อมูลเขื่อน</a:t>
              </a:r>
              <a:r>
                <a:rPr lang="en-US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แม่น้ำ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สำนักงานพัฒนา</a:t>
              </a:r>
              <a:r>
                <a:rPr lang="th-TH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เทคโนโลยีอวกาศและภูมิสารสนเทศ (องค์การมหาชน</a:t>
              </a:r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ข้อมูลภาพถ่ายจากดาวเทียม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การไฟฟ้าฝ่ายผลิตแห่งประเทศไทย</a:t>
              </a: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ข้อมูลเขื่อน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กรมอุตุนิยมวิทยา</a:t>
              </a: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ข้อมูลปริมาณน้ำฝน และข้อมูลการพยากรณ์อากาศ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กรมพัฒนาที่ดิน</a:t>
              </a: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ข้อมูลการใช้ประโยชน์ที่ดิน</a:t>
              </a:r>
            </a:p>
            <a:p>
              <a:endParaRPr lang="th-TH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และหน่วยงานอื่นๆ </a:t>
              </a:r>
              <a:endPara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73" name="กลุ่ม 2072"/>
          <p:cNvGrpSpPr/>
          <p:nvPr/>
        </p:nvGrpSpPr>
        <p:grpSpPr>
          <a:xfrm>
            <a:off x="8798380" y="4911186"/>
            <a:ext cx="2420028" cy="1749324"/>
            <a:chOff x="9638053" y="5290168"/>
            <a:chExt cx="2420028" cy="1749324"/>
          </a:xfrm>
        </p:grpSpPr>
        <p:pic>
          <p:nvPicPr>
            <p:cNvPr id="63" name="Picture 4" descr="C:\Users\Modz\Desktop\For PPT\800px-Seal_of_Bangkok_Metro_Authority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321" y="5341266"/>
              <a:ext cx="493206" cy="493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C:\Users\Modz\Desktop\For PPT\DDPM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1346" y="5963966"/>
              <a:ext cx="488622" cy="69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C:\Users\Modz\Desktop\For PPT\PCD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8053" y="5999813"/>
              <a:ext cx="624847" cy="62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2" descr="C:\Users\Modz\Desktop\For PPT\ตรากรมทรัพยากรธรณี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901" y="5290168"/>
              <a:ext cx="623756" cy="595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7" descr="C:\Users\Modz\Desktop\OPD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9" t="7413" r="79415" b="80905"/>
            <a:stretch/>
          </p:blipFill>
          <p:spPr bwMode="auto">
            <a:xfrm>
              <a:off x="10695657" y="5584982"/>
              <a:ext cx="1362424" cy="145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C:\Users\Modz\Desktop\NHC-logo-40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4" y="699144"/>
            <a:ext cx="1332927" cy="129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6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สี่เหลี่ยมผืนผ้า 44"/>
          <p:cNvSpPr/>
          <p:nvPr/>
        </p:nvSpPr>
        <p:spPr>
          <a:xfrm>
            <a:off x="39114" y="121024"/>
            <a:ext cx="12152885" cy="6612057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6534353" y="1423598"/>
            <a:ext cx="52327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การจัดทำ ระบบฐานข้อมูล</a:t>
            </a:r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หรือ </a:t>
            </a:r>
            <a:r>
              <a:rPr lang="th-TH" b="1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สนับสนุนยุทธศาสตร์</a:t>
            </a:r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น้ำ</a:t>
            </a:r>
          </a:p>
          <a:p>
            <a:endParaRPr 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th-TH" dirty="0" err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บูรณา</a:t>
            </a:r>
            <a:r>
              <a:rPr lang="th-TH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การสารสนเทศ</a:t>
            </a:r>
            <a:r>
              <a:rPr lang="th-TH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ภูมิศาสตร์ (</a:t>
            </a:r>
            <a:r>
              <a:rPr lang="en-US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GIS</a:t>
            </a:r>
            <a:r>
              <a:rPr lang="th-TH" dirty="0" smtClean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en-US" dirty="0">
                <a:latin typeface="Tahoma" panose="020B0604030504040204" pitchFamily="34" charset="0"/>
                <a:cs typeface="Tahoma" panose="020B0604030504040204" pitchFamily="34" charset="0"/>
              </a:rPr>
              <a:t> Sharing Report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>
                <a:latin typeface="Tahoma" panose="020B0604030504040204" pitchFamily="34" charset="0"/>
                <a:cs typeface="Tahoma" panose="020B0604030504040204" pitchFamily="34" charset="0"/>
              </a:rPr>
              <a:t>ระบบ </a:t>
            </a:r>
            <a:r>
              <a:rPr lang="en-US" dirty="0">
                <a:latin typeface="Tahoma" panose="020B0604030504040204" pitchFamily="34" charset="0"/>
                <a:cs typeface="Tahoma" panose="020B0604030504040204" pitchFamily="34" charset="0"/>
              </a:rPr>
              <a:t>THAI WATER PLAN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cs typeface="Tahoma" panose="020B0604030504040204" pitchFamily="34" charset="0"/>
              </a:rPr>
              <a:t>Water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en-US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ข้อมูล</a:t>
            </a:r>
            <a:r>
              <a:rPr lang="en-US" dirty="0" err="1">
                <a:latin typeface="Tahoma" panose="020B0604030504040204" pitchFamily="34" charset="0"/>
                <a:cs typeface="Tahoma" panose="020B0604030504040204" pitchFamily="34" charset="0"/>
              </a:rPr>
              <a:t>เพื่อ</a:t>
            </a:r>
            <a:r>
              <a:rPr lang="en-US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การศึกษา</a:t>
            </a:r>
            <a:r>
              <a:rPr lang="en-US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และงา</a:t>
            </a:r>
            <a:r>
              <a:rPr lang="th-TH" dirty="0" smtClean="0">
                <a:latin typeface="Tahoma" panose="020B0604030504040204" pitchFamily="34" charset="0"/>
                <a:cs typeface="Tahoma" panose="020B0604030504040204" pitchFamily="34" charset="0"/>
              </a:rPr>
              <a:t>น</a:t>
            </a:r>
            <a:r>
              <a:rPr lang="en-US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วิจ</a:t>
            </a:r>
            <a:r>
              <a:rPr lang="th-TH" dirty="0" err="1" smtClean="0">
                <a:latin typeface="Tahoma" panose="020B0604030504040204" pitchFamily="34" charset="0"/>
                <a:cs typeface="Tahoma" panose="020B0604030504040204" pitchFamily="34" charset="0"/>
              </a:rPr>
              <a:t>ัย</a:t>
            </a:r>
            <a:r>
              <a:rPr lang="en-US" dirty="0" smtClean="0">
                <a:latin typeface="Tahoma" panose="020B0604030504040204" pitchFamily="34" charset="0"/>
                <a:cs typeface="Tahoma" panose="020B0604030504040204" pitchFamily="34" charset="0"/>
              </a:rPr>
              <a:t>  </a:t>
            </a:r>
            <a:endParaRPr lang="en-US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กลุ่ม 3"/>
          <p:cNvGrpSpPr/>
          <p:nvPr/>
        </p:nvGrpSpPr>
        <p:grpSpPr>
          <a:xfrm>
            <a:off x="39114" y="662458"/>
            <a:ext cx="6492988" cy="5693866"/>
            <a:chOff x="2305392" y="474201"/>
            <a:chExt cx="6492988" cy="5693866"/>
          </a:xfrm>
        </p:grpSpPr>
        <p:pic>
          <p:nvPicPr>
            <p:cNvPr id="5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659" y="1664349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513" y="3190546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392" y="2474770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205" y="4995669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21" y="4283978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372" y="969926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596293" y="474201"/>
              <a:ext cx="5202087" cy="5693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การให้บริการข้อมูล</a:t>
              </a:r>
            </a:p>
            <a:p>
              <a:endPara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กรมชลประทาน</a:t>
              </a:r>
            </a:p>
            <a:p>
              <a:r>
                <a:rPr lang="en-US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</a:t>
              </a:r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ข้อมูลเขื่อน</a:t>
              </a:r>
              <a:r>
                <a:rPr lang="en-US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แม่น้ำ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กรมทรัพยากรน้ำ</a:t>
              </a: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ข้อมูลเขื่อน</a:t>
              </a:r>
              <a:r>
                <a:rPr lang="en-US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แม่น้ำ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สำนักงานพัฒนา</a:t>
              </a:r>
              <a:r>
                <a:rPr lang="th-TH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เทคโนโลยีอวกาศและภูมิสารสนเทศ (องค์การมหาชน</a:t>
              </a:r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ข้อมูลภาพถ่ายจากดาวเทียม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การไฟฟ้าฝ่ายผลิตแห่งประเทศไทย</a:t>
              </a: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ข้อมูลเขื่อน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กรมอุตุนิยมวิทยา</a:t>
              </a: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ข้อมูลปริมาณน้ำฝน และข้อมูลการพยากรณ์อากาศ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กรมพัฒนาที่ดิน</a:t>
              </a: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 ข้อมูลการใช้ประโยชน์ที่ดิน</a:t>
              </a:r>
            </a:p>
            <a:p>
              <a:endParaRPr lang="th-TH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sz="16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และหน่วยงานอื่นๆ </a:t>
              </a:r>
              <a:endPara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0" name="สี่เหลี่ยมผืนผ้า 29"/>
          <p:cNvSpPr/>
          <p:nvPr/>
        </p:nvSpPr>
        <p:spPr>
          <a:xfrm>
            <a:off x="5209326" y="363830"/>
            <a:ext cx="769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</a:t>
            </a:r>
            <a:endParaRPr lang="en-US" b="1" dirty="0" smtClean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ฐานข้อมูล/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  และคลังข้อมูลหลัก </a:t>
            </a:r>
            <a:endParaRPr lang="en-US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2" name="ตัวเชื่อมต่อตรง 41"/>
          <p:cNvCxnSpPr/>
          <p:nvPr/>
        </p:nvCxnSpPr>
        <p:spPr>
          <a:xfrm>
            <a:off x="5846629" y="121024"/>
            <a:ext cx="0" cy="6612057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ลูกศรขวา 42"/>
          <p:cNvSpPr/>
          <p:nvPr/>
        </p:nvSpPr>
        <p:spPr>
          <a:xfrm>
            <a:off x="5326787" y="4994472"/>
            <a:ext cx="1285394" cy="284972"/>
          </a:xfrm>
          <a:prstGeom prst="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ลูกศรซ้าย-ขวา 43"/>
          <p:cNvSpPr/>
          <p:nvPr/>
        </p:nvSpPr>
        <p:spPr>
          <a:xfrm>
            <a:off x="5326786" y="1568012"/>
            <a:ext cx="1108345" cy="304849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กลุ่ม 46"/>
          <p:cNvGrpSpPr/>
          <p:nvPr/>
        </p:nvGrpSpPr>
        <p:grpSpPr>
          <a:xfrm>
            <a:off x="6633359" y="4701608"/>
            <a:ext cx="4295142" cy="1769360"/>
            <a:chOff x="6633359" y="4701608"/>
            <a:chExt cx="4295142" cy="1769360"/>
          </a:xfrm>
        </p:grpSpPr>
        <p:sp>
          <p:nvSpPr>
            <p:cNvPr id="19" name="TextBox 18"/>
            <p:cNvSpPr txBox="1"/>
            <p:nvPr/>
          </p:nvSpPr>
          <p:spPr>
            <a:xfrm>
              <a:off x="6652225" y="4863788"/>
              <a:ext cx="1234729" cy="4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35" name="กลุ่ม 34"/>
            <p:cNvGrpSpPr/>
            <p:nvPr/>
          </p:nvGrpSpPr>
          <p:grpSpPr>
            <a:xfrm>
              <a:off x="8149778" y="4860471"/>
              <a:ext cx="1901182" cy="1335570"/>
              <a:chOff x="8128768" y="5096752"/>
              <a:chExt cx="1901182" cy="1335570"/>
            </a:xfrm>
          </p:grpSpPr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xmlns="" id="{2F1619C9-FBC1-4D23-9D22-F603CBEA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0001" t="12941" r="48266" b="45597"/>
              <a:stretch>
                <a:fillRect/>
              </a:stretch>
            </p:blipFill>
            <p:spPr>
              <a:xfrm>
                <a:off x="8128768" y="5096752"/>
                <a:ext cx="1901182" cy="133557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8296150" y="5963351"/>
                <a:ext cx="9693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2000" kern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Hadoop</a:t>
                </a:r>
                <a:endParaRPr 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B53E519E-7800-4E31-B1E8-8FE9FBA7C9D3}"/>
                  </a:ext>
                </a:extLst>
              </p:cNvPr>
              <p:cNvSpPr txBox="1"/>
              <p:nvPr/>
            </p:nvSpPr>
            <p:spPr>
              <a:xfrm rot="16200000">
                <a:off x="9269496" y="5498229"/>
                <a:ext cx="104355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In Memory </a:t>
                </a: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Data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Platform</a:t>
                </a:r>
              </a:p>
            </p:txBody>
          </p:sp>
        </p:grpSp>
        <p:sp>
          <p:nvSpPr>
            <p:cNvPr id="46" name="สี่เหลี่ยมผืนผ้า 45"/>
            <p:cNvSpPr/>
            <p:nvPr/>
          </p:nvSpPr>
          <p:spPr>
            <a:xfrm>
              <a:off x="6633359" y="4701608"/>
              <a:ext cx="4295142" cy="1769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สี่เหลี่ยมผืนผ้า 50"/>
          <p:cNvSpPr/>
          <p:nvPr/>
        </p:nvSpPr>
        <p:spPr>
          <a:xfrm>
            <a:off x="6441141" y="1423598"/>
            <a:ext cx="5177117" cy="2687833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ลูกศรซ้าย-ขวา 49"/>
          <p:cNvSpPr/>
          <p:nvPr/>
        </p:nvSpPr>
        <p:spPr>
          <a:xfrm rot="5400000">
            <a:off x="8326300" y="4197624"/>
            <a:ext cx="951042" cy="322730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C:\Users\Modz\Desktop\NHC-logo-4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9" y="235939"/>
            <a:ext cx="690196" cy="67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กลุ่ม 30"/>
          <p:cNvGrpSpPr/>
          <p:nvPr/>
        </p:nvGrpSpPr>
        <p:grpSpPr>
          <a:xfrm>
            <a:off x="102047" y="216376"/>
            <a:ext cx="11933072" cy="6516705"/>
            <a:chOff x="102047" y="216376"/>
            <a:chExt cx="11933072" cy="6516705"/>
          </a:xfrm>
        </p:grpSpPr>
        <p:sp>
          <p:nvSpPr>
            <p:cNvPr id="13" name="สี่เหลี่ยมผืนผ้า 12"/>
            <p:cNvSpPr/>
            <p:nvPr/>
          </p:nvSpPr>
          <p:spPr>
            <a:xfrm>
              <a:off x="102047" y="216376"/>
              <a:ext cx="11933072" cy="6516705"/>
            </a:xfrm>
            <a:prstGeom prst="rect">
              <a:avLst/>
            </a:prstGeom>
            <a:solidFill>
              <a:srgbClr val="DEEBF7">
                <a:alpha val="60000"/>
              </a:srgb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สี่เหลี่ยมผืนผ้า 3"/>
            <p:cNvSpPr/>
            <p:nvPr/>
          </p:nvSpPr>
          <p:spPr>
            <a:xfrm>
              <a:off x="730099" y="1191350"/>
              <a:ext cx="5929759" cy="4108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การจัดทำ ระบบฐานข้อมูล</a:t>
              </a:r>
              <a:r>
                <a:rPr lang="th-TH" b="1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หรือ </a:t>
              </a:r>
              <a:r>
                <a:rPr lang="th-TH" b="1" dirty="0" err="1" smtClean="0">
                  <a:latin typeface="Tahoma" panose="020B0604030504040204" pitchFamily="34" charset="0"/>
                  <a:cs typeface="Tahoma" panose="020B0604030504040204" pitchFamily="34" charset="0"/>
                </a:rPr>
                <a:t>Application</a:t>
              </a:r>
              <a:r>
                <a:rPr lang="th-TH" b="1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สนับสนุนยุทธศาสตร์น้ำ</a:t>
              </a:r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 smtClean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ระบบ</a:t>
              </a:r>
              <a:r>
                <a:rPr lang="th-TH" dirty="0" err="1" smtClean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บูรณา</a:t>
              </a:r>
              <a:r>
                <a:rPr lang="th-TH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การสารสนเทศภูมิศาสตร์  (</a:t>
              </a:r>
              <a:r>
                <a:rPr lang="th-TH" dirty="0" err="1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GIS</a:t>
              </a:r>
              <a:r>
                <a:rPr lang="th-TH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ระบบ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Sharing Report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>
                  <a:latin typeface="Tahoma" panose="020B0604030504040204" pitchFamily="34" charset="0"/>
                  <a:cs typeface="Tahoma" panose="020B0604030504040204" pitchFamily="34" charset="0"/>
                </a:rPr>
                <a:t>ระบบ 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THAI WATER PLAN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Water Community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 err="1">
                  <a:latin typeface="Tahoma" panose="020B0604030504040204" pitchFamily="34" charset="0"/>
                  <a:cs typeface="Tahoma" panose="020B0604030504040204" pitchFamily="34" charset="0"/>
                </a:rPr>
                <a:t>Solution</a:t>
              </a:r>
              <a:r>
                <a:rPr lang="th-TH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ข้อมูลเพื่อการศึกษา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และงานวิจัย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 </a:t>
              </a:r>
              <a:endParaRPr lang="en-US" dirty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สี่เหลี่ยมผืนผ้า 22"/>
            <p:cNvSpPr/>
            <p:nvPr/>
          </p:nvSpPr>
          <p:spPr>
            <a:xfrm>
              <a:off x="730099" y="1318991"/>
              <a:ext cx="5562123" cy="2795809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ตัวเชื่อมต่อตรง 13"/>
          <p:cNvCxnSpPr/>
          <p:nvPr/>
        </p:nvCxnSpPr>
        <p:spPr>
          <a:xfrm>
            <a:off x="6441141" y="216376"/>
            <a:ext cx="0" cy="651670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/>
          <p:cNvSpPr/>
          <p:nvPr/>
        </p:nvSpPr>
        <p:spPr>
          <a:xfrm>
            <a:off x="102046" y="418745"/>
            <a:ext cx="6433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</a:t>
            </a:r>
            <a:endParaRPr lang="en-US" b="1" dirty="0" smtClean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ฐานข้อมูล/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  และคลังข้อมูลหลัก </a:t>
            </a:r>
            <a:endParaRPr lang="en-US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512632" y="4884544"/>
            <a:ext cx="4295142" cy="1769360"/>
            <a:chOff x="6633359" y="4701608"/>
            <a:chExt cx="4295142" cy="1769360"/>
          </a:xfrm>
        </p:grpSpPr>
        <p:sp>
          <p:nvSpPr>
            <p:cNvPr id="7" name="TextBox 6"/>
            <p:cNvSpPr txBox="1"/>
            <p:nvPr/>
          </p:nvSpPr>
          <p:spPr>
            <a:xfrm>
              <a:off x="6652225" y="4863788"/>
              <a:ext cx="1234729" cy="4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8" name="กลุ่ม 7"/>
            <p:cNvGrpSpPr/>
            <p:nvPr/>
          </p:nvGrpSpPr>
          <p:grpSpPr>
            <a:xfrm>
              <a:off x="8149778" y="4860471"/>
              <a:ext cx="1901182" cy="1335570"/>
              <a:chOff x="8128768" y="5096752"/>
              <a:chExt cx="1901182" cy="1335570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xmlns="" id="{2F1619C9-FBC1-4D23-9D22-F603CBEA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0001" t="12941" r="48266" b="45597"/>
              <a:stretch>
                <a:fillRect/>
              </a:stretch>
            </p:blipFill>
            <p:spPr>
              <a:xfrm>
                <a:off x="8128768" y="5096752"/>
                <a:ext cx="1901182" cy="133557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296150" y="5963351"/>
                <a:ext cx="9693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2000" kern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Hadoop</a:t>
                </a:r>
                <a:endParaRPr 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B53E519E-7800-4E31-B1E8-8FE9FBA7C9D3}"/>
                  </a:ext>
                </a:extLst>
              </p:cNvPr>
              <p:cNvSpPr txBox="1"/>
              <p:nvPr/>
            </p:nvSpPr>
            <p:spPr>
              <a:xfrm rot="16200000">
                <a:off x="9269496" y="5498229"/>
                <a:ext cx="104355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In Memory </a:t>
                </a: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Data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Platform</a:t>
                </a:r>
              </a:p>
            </p:txBody>
          </p:sp>
        </p:grpSp>
        <p:sp>
          <p:nvSpPr>
            <p:cNvPr id="9" name="สี่เหลี่ยมผืนผ้า 8"/>
            <p:cNvSpPr/>
            <p:nvPr/>
          </p:nvSpPr>
          <p:spPr>
            <a:xfrm>
              <a:off x="6633359" y="4701608"/>
              <a:ext cx="4295142" cy="17693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กลุ่ม 14"/>
          <p:cNvGrpSpPr/>
          <p:nvPr/>
        </p:nvGrpSpPr>
        <p:grpSpPr>
          <a:xfrm>
            <a:off x="6866695" y="1734060"/>
            <a:ext cx="5007058" cy="4123937"/>
            <a:chOff x="9117106" y="1204330"/>
            <a:chExt cx="5007058" cy="4123937"/>
          </a:xfrm>
        </p:grpSpPr>
        <p:sp>
          <p:nvSpPr>
            <p:cNvPr id="16" name="สี่เหลี่ยมผืนผ้า 15"/>
            <p:cNvSpPr/>
            <p:nvPr/>
          </p:nvSpPr>
          <p:spPr>
            <a:xfrm>
              <a:off x="9117106" y="1204330"/>
              <a:ext cx="5007058" cy="41239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กลุ่ม 16"/>
            <p:cNvGrpSpPr/>
            <p:nvPr/>
          </p:nvGrpSpPr>
          <p:grpSpPr>
            <a:xfrm>
              <a:off x="9269316" y="2036911"/>
              <a:ext cx="2770471" cy="3160058"/>
              <a:chOff x="9269316" y="2036911"/>
              <a:chExt cx="2770471" cy="3160058"/>
            </a:xfrm>
          </p:grpSpPr>
          <p:pic>
            <p:nvPicPr>
              <p:cNvPr id="19" name="Picture 6">
                <a:extLst>
                  <a:ext uri="{FF2B5EF4-FFF2-40B4-BE49-F238E27FC236}">
                    <a16:creationId xmlns:a16="http://schemas.microsoft.com/office/drawing/2014/main" xmlns="" id="{2F1619C9-FBC1-4D23-9D22-F603CBEA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5402" t="10382" r="17359" b="26316"/>
              <a:stretch>
                <a:fillRect/>
              </a:stretch>
            </p:blipFill>
            <p:spPr>
              <a:xfrm>
                <a:off x="9269316" y="2036911"/>
                <a:ext cx="2770471" cy="316005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9735726" y="4374346"/>
                <a:ext cx="118778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800" kern="0" dirty="0" smtClean="0">
                    <a:ea typeface="Arial Unicode MS" pitchFamily="34" charset="-128"/>
                    <a:cs typeface="Arial Unicode MS" pitchFamily="34" charset="-128"/>
                  </a:rPr>
                  <a:t>BI Reports</a:t>
                </a: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7021357" y="1845689"/>
            <a:ext cx="33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 (BI)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ลูกศรขวา 21"/>
          <p:cNvSpPr/>
          <p:nvPr/>
        </p:nvSpPr>
        <p:spPr>
          <a:xfrm>
            <a:off x="5454869" y="4884545"/>
            <a:ext cx="1576552" cy="270780"/>
          </a:xfrm>
          <a:prstGeom prst="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xmlns="" id="{2F1619C9-FBC1-4D23-9D22-F603CBEA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825" t="9870" r="758" b="26316"/>
          <a:stretch>
            <a:fillRect/>
          </a:stretch>
        </p:blipFill>
        <p:spPr>
          <a:xfrm>
            <a:off x="9971523" y="2252484"/>
            <a:ext cx="1669744" cy="3489649"/>
          </a:xfrm>
          <a:prstGeom prst="rect">
            <a:avLst/>
          </a:prstGeom>
        </p:spPr>
      </p:pic>
      <p:sp>
        <p:nvSpPr>
          <p:cNvPr id="30" name="สี่เหลี่ยมผืนผ้า 29"/>
          <p:cNvSpPr/>
          <p:nvPr/>
        </p:nvSpPr>
        <p:spPr>
          <a:xfrm>
            <a:off x="6866695" y="1065076"/>
            <a:ext cx="27302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การนำเสนอ</a:t>
            </a:r>
            <a:r>
              <a:rPr lang="en-US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การรายงาน</a:t>
            </a:r>
            <a:endParaRPr lang="en-GB" dirty="0"/>
          </a:p>
        </p:txBody>
      </p:sp>
      <p:sp>
        <p:nvSpPr>
          <p:cNvPr id="32" name="ลูกศรซ้าย-ขวา 31"/>
          <p:cNvSpPr/>
          <p:nvPr/>
        </p:nvSpPr>
        <p:spPr>
          <a:xfrm rot="5400000">
            <a:off x="3188988" y="4400336"/>
            <a:ext cx="969322" cy="29583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0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กลุ่ม 30"/>
          <p:cNvGrpSpPr/>
          <p:nvPr/>
        </p:nvGrpSpPr>
        <p:grpSpPr>
          <a:xfrm>
            <a:off x="102047" y="216376"/>
            <a:ext cx="11933072" cy="6516705"/>
            <a:chOff x="102047" y="216376"/>
            <a:chExt cx="11933072" cy="6516705"/>
          </a:xfrm>
        </p:grpSpPr>
        <p:sp>
          <p:nvSpPr>
            <p:cNvPr id="13" name="สี่เหลี่ยมผืนผ้า 12"/>
            <p:cNvSpPr/>
            <p:nvPr/>
          </p:nvSpPr>
          <p:spPr>
            <a:xfrm>
              <a:off x="102047" y="216376"/>
              <a:ext cx="11933072" cy="6516705"/>
            </a:xfrm>
            <a:prstGeom prst="rect">
              <a:avLst/>
            </a:prstGeom>
            <a:solidFill>
              <a:srgbClr val="DEEBF7">
                <a:alpha val="60000"/>
              </a:srgb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สี่เหลี่ยมผืนผ้า 3"/>
            <p:cNvSpPr/>
            <p:nvPr/>
          </p:nvSpPr>
          <p:spPr>
            <a:xfrm>
              <a:off x="730099" y="1191350"/>
              <a:ext cx="5929759" cy="4108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การจัดทำ ระบบฐานข้อมูล</a:t>
              </a:r>
              <a:r>
                <a:rPr lang="th-TH" b="1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หรือ </a:t>
              </a:r>
              <a:r>
                <a:rPr lang="th-TH" b="1" dirty="0" err="1" smtClean="0">
                  <a:latin typeface="Tahoma" panose="020B0604030504040204" pitchFamily="34" charset="0"/>
                  <a:cs typeface="Tahoma" panose="020B0604030504040204" pitchFamily="34" charset="0"/>
                </a:rPr>
                <a:t>Application</a:t>
              </a:r>
              <a:r>
                <a:rPr lang="th-TH" b="1" dirty="0" smtClean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สนับสนุนยุทธศาสตร์น้ำ</a:t>
              </a:r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 smtClean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ระบบ</a:t>
              </a:r>
              <a:r>
                <a:rPr lang="th-TH" dirty="0" err="1" smtClean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บูรณา</a:t>
              </a:r>
              <a:r>
                <a:rPr lang="th-TH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การสารสนเทศภูมิศาสตร์  (</a:t>
              </a:r>
              <a:r>
                <a:rPr lang="th-TH" dirty="0" err="1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GIS</a:t>
              </a:r>
              <a:r>
                <a:rPr lang="th-TH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ระบบ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Sharing Report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>
                  <a:latin typeface="Tahoma" panose="020B0604030504040204" pitchFamily="34" charset="0"/>
                  <a:cs typeface="Tahoma" panose="020B0604030504040204" pitchFamily="34" charset="0"/>
                </a:rPr>
                <a:t>ระบบ 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THAI WATER PLAN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Water Community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th-TH" dirty="0" err="1">
                  <a:latin typeface="Tahoma" panose="020B0604030504040204" pitchFamily="34" charset="0"/>
                  <a:cs typeface="Tahoma" panose="020B0604030504040204" pitchFamily="34" charset="0"/>
                </a:rPr>
                <a:t>Solution</a:t>
              </a:r>
              <a:r>
                <a:rPr lang="th-TH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ข้อมูลเพื่อการศึกษา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dirty="0" err="1">
                  <a:latin typeface="Tahoma" panose="020B0604030504040204" pitchFamily="34" charset="0"/>
                  <a:cs typeface="Tahoma" panose="020B0604030504040204" pitchFamily="34" charset="0"/>
                </a:rPr>
                <a:t>และงานวิจัย</a:t>
              </a:r>
              <a:r>
                <a:rPr lang="en-US" dirty="0">
                  <a:latin typeface="Tahoma" panose="020B0604030504040204" pitchFamily="34" charset="0"/>
                  <a:cs typeface="Tahoma" panose="020B0604030504040204" pitchFamily="34" charset="0"/>
                </a:rPr>
                <a:t>  </a:t>
              </a:r>
              <a:endParaRPr lang="en-US" dirty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7F7F7F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US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th-TH" b="1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endParaRPr lang="en-US" b="1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สี่เหลี่ยมผืนผ้า 22"/>
            <p:cNvSpPr/>
            <p:nvPr/>
          </p:nvSpPr>
          <p:spPr>
            <a:xfrm>
              <a:off x="730099" y="1318991"/>
              <a:ext cx="5562123" cy="2795809"/>
            </a:xfrm>
            <a:prstGeom prst="rect">
              <a:avLst/>
            </a:prstGeom>
            <a:noFill/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ตัวเชื่อมต่อตรง 13"/>
          <p:cNvCxnSpPr/>
          <p:nvPr/>
        </p:nvCxnSpPr>
        <p:spPr>
          <a:xfrm>
            <a:off x="6441141" y="216376"/>
            <a:ext cx="0" cy="651670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สี่เหลี่ยมผืนผ้า 4"/>
          <p:cNvSpPr/>
          <p:nvPr/>
        </p:nvSpPr>
        <p:spPr>
          <a:xfrm>
            <a:off x="102046" y="418745"/>
            <a:ext cx="6433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การดำเนินการเชื่อมโยง ระหว่าง </a:t>
            </a:r>
            <a:endParaRPr lang="en-US" b="1" dirty="0" smtClean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th-TH" b="1" dirty="0" smtClean="0">
                <a:latin typeface="Tahoma" panose="020B0604030504040204" pitchFamily="34" charset="0"/>
                <a:cs typeface="Tahoma" panose="020B0604030504040204" pitchFamily="34" charset="0"/>
              </a:rPr>
              <a:t>ระบบ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ฐานข้อมูล/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Application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th-TH" b="1" dirty="0" err="1">
                <a:latin typeface="Tahoma" panose="020B0604030504040204" pitchFamily="34" charset="0"/>
                <a:cs typeface="Tahoma" panose="020B0604030504040204" pitchFamily="34" charset="0"/>
              </a:rPr>
              <a:t>Solution</a:t>
            </a:r>
            <a:r>
              <a:rPr lang="th-TH" b="1" dirty="0">
                <a:latin typeface="Tahoma" panose="020B0604030504040204" pitchFamily="34" charset="0"/>
                <a:cs typeface="Tahoma" panose="020B0604030504040204" pitchFamily="34" charset="0"/>
              </a:rPr>
              <a:t>  และคลังข้อมูลหลัก </a:t>
            </a:r>
            <a:endParaRPr lang="en-US" b="1" dirty="0">
              <a:solidFill>
                <a:srgbClr val="7F7F7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547407" y="4760103"/>
            <a:ext cx="4295142" cy="1769360"/>
            <a:chOff x="6633359" y="4701608"/>
            <a:chExt cx="4295142" cy="1769360"/>
          </a:xfrm>
        </p:grpSpPr>
        <p:sp>
          <p:nvSpPr>
            <p:cNvPr id="7" name="TextBox 6"/>
            <p:cNvSpPr txBox="1"/>
            <p:nvPr/>
          </p:nvSpPr>
          <p:spPr>
            <a:xfrm>
              <a:off x="6652225" y="4863788"/>
              <a:ext cx="1234729" cy="4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8" name="กลุ่ม 7"/>
            <p:cNvGrpSpPr/>
            <p:nvPr/>
          </p:nvGrpSpPr>
          <p:grpSpPr>
            <a:xfrm>
              <a:off x="8149778" y="4860471"/>
              <a:ext cx="1901182" cy="1335570"/>
              <a:chOff x="8128768" y="5096752"/>
              <a:chExt cx="1901182" cy="1335570"/>
            </a:xfrm>
          </p:grpSpPr>
          <p:pic>
            <p:nvPicPr>
              <p:cNvPr id="10" name="Picture 6">
                <a:extLst>
                  <a:ext uri="{FF2B5EF4-FFF2-40B4-BE49-F238E27FC236}">
                    <a16:creationId xmlns="" xmlns:a16="http://schemas.microsoft.com/office/drawing/2014/main" id="{2F1619C9-FBC1-4D23-9D22-F603CBEA0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0001" t="12941" r="48266" b="45597"/>
              <a:stretch>
                <a:fillRect/>
              </a:stretch>
            </p:blipFill>
            <p:spPr>
              <a:xfrm>
                <a:off x="8128768" y="5096752"/>
                <a:ext cx="1901182" cy="133557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296150" y="5963351"/>
                <a:ext cx="96932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2000" kern="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 Unicode MS" pitchFamily="34" charset="-128"/>
                    <a:cs typeface="Arial Unicode MS" pitchFamily="34" charset="-128"/>
                  </a:rPr>
                  <a:t>Hadoop</a:t>
                </a:r>
                <a:endParaRPr lang="en-US" sz="20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53E519E-7800-4E31-B1E8-8FE9FBA7C9D3}"/>
                  </a:ext>
                </a:extLst>
              </p:cNvPr>
              <p:cNvSpPr txBox="1"/>
              <p:nvPr/>
            </p:nvSpPr>
            <p:spPr>
              <a:xfrm rot="16200000">
                <a:off x="9269496" y="5498229"/>
                <a:ext cx="1043555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In Memory </a:t>
                </a: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Data</a:t>
                </a:r>
              </a:p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buClr>
                    <a:srgbClr val="F0AB00"/>
                  </a:buClr>
                  <a:buSzPct val="80000"/>
                </a:pPr>
                <a:r>
                  <a:rPr lang="en-US" sz="1200" b="1" kern="0" dirty="0" smtClean="0"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en-US" sz="1200" b="1" kern="0" dirty="0">
                    <a:ea typeface="Arial Unicode MS" pitchFamily="34" charset="-128"/>
                    <a:cs typeface="Arial Unicode MS" pitchFamily="34" charset="-128"/>
                  </a:rPr>
                  <a:t>Platform</a:t>
                </a:r>
              </a:p>
            </p:txBody>
          </p:sp>
        </p:grpSp>
        <p:sp>
          <p:nvSpPr>
            <p:cNvPr id="9" name="สี่เหลี่ยมผืนผ้า 8"/>
            <p:cNvSpPr/>
            <p:nvPr/>
          </p:nvSpPr>
          <p:spPr>
            <a:xfrm>
              <a:off x="6633359" y="4701608"/>
              <a:ext cx="4295142" cy="17693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สี่เหลี่ยมผืนผ้า 15"/>
          <p:cNvSpPr/>
          <p:nvPr/>
        </p:nvSpPr>
        <p:spPr>
          <a:xfrm>
            <a:off x="6866694" y="4005450"/>
            <a:ext cx="5007058" cy="24323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7017086" y="4154452"/>
            <a:ext cx="33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Artificial Intelligence (AI)</a:t>
            </a:r>
          </a:p>
        </p:txBody>
      </p:sp>
      <p:sp>
        <p:nvSpPr>
          <p:cNvPr id="22" name="ลูกศรขวา 21"/>
          <p:cNvSpPr/>
          <p:nvPr/>
        </p:nvSpPr>
        <p:spPr>
          <a:xfrm>
            <a:off x="5580993" y="5241099"/>
            <a:ext cx="1410502" cy="310176"/>
          </a:xfrm>
          <a:prstGeom prst="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14" descr="C:\Users\Modz\Desktop\For PPT\A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03" y="4579563"/>
            <a:ext cx="2541208" cy="169546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สี่เหลี่ยมผืนผ้า 27"/>
          <p:cNvSpPr/>
          <p:nvPr/>
        </p:nvSpPr>
        <p:spPr>
          <a:xfrm>
            <a:off x="6866695" y="791231"/>
            <a:ext cx="5007058" cy="26992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017087" y="919440"/>
            <a:ext cx="33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Picture 15" descr="C:\Users\Modz\Desktop\For PPT\the-digital-product-blueprint-system-bonu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98" y="1428993"/>
            <a:ext cx="3927212" cy="18551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ลูกศรลง 2"/>
          <p:cNvSpPr/>
          <p:nvPr/>
        </p:nvSpPr>
        <p:spPr>
          <a:xfrm flipV="1">
            <a:off x="9213886" y="3315690"/>
            <a:ext cx="312675" cy="888072"/>
          </a:xfrm>
          <a:prstGeom prst="downArrow">
            <a:avLst/>
          </a:prstGeom>
          <a:solidFill>
            <a:schemeClr val="accent6"/>
          </a:solidFill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ลูกศรซ้าย-ขวา 17"/>
          <p:cNvSpPr/>
          <p:nvPr/>
        </p:nvSpPr>
        <p:spPr>
          <a:xfrm rot="5400000">
            <a:off x="3231207" y="4342194"/>
            <a:ext cx="969322" cy="29583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99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สี่เหลี่ยมผืนผ้า 2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ตัวเชื่อมต่อตรง 81"/>
          <p:cNvCxnSpPr/>
          <p:nvPr/>
        </p:nvCxnSpPr>
        <p:spPr>
          <a:xfrm flipV="1">
            <a:off x="92940" y="5336730"/>
            <a:ext cx="391528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/>
          <p:cNvGrpSpPr/>
          <p:nvPr/>
        </p:nvGrpSpPr>
        <p:grpSpPr>
          <a:xfrm>
            <a:off x="92940" y="309582"/>
            <a:ext cx="3915282" cy="6252187"/>
            <a:chOff x="80685" y="511685"/>
            <a:chExt cx="3915282" cy="6252187"/>
          </a:xfrm>
        </p:grpSpPr>
        <p:pic>
          <p:nvPicPr>
            <p:cNvPr id="102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59" y="2199516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3" y="3391771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80" y="2691547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4" y="5051583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05" y="4446699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07" y="1657168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กลุ่ม 7"/>
            <p:cNvGrpSpPr/>
            <p:nvPr/>
          </p:nvGrpSpPr>
          <p:grpSpPr>
            <a:xfrm>
              <a:off x="636874" y="5538834"/>
              <a:ext cx="2303560" cy="1214431"/>
              <a:chOff x="4025743" y="5692681"/>
              <a:chExt cx="1526581" cy="804807"/>
            </a:xfrm>
          </p:grpSpPr>
          <p:pic>
            <p:nvPicPr>
              <p:cNvPr id="1034" name="Picture 10" descr="C:\Users\Modz\Desktop\For PPT\กปร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486" y="5889970"/>
                <a:ext cx="810026" cy="60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Modz\Desktop\For PPT\800px-Seal_of_Bangkok_Metro_Authority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488" y="5726544"/>
                <a:ext cx="326850" cy="326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Modz\Desktop\For PPT\DDPM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8512" y="5984697"/>
                <a:ext cx="323812" cy="461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Modz\Desktop\For PPT\PC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743" y="5956494"/>
                <a:ext cx="414089" cy="414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:\Users\Modz\Desktop\For PPT\ตรากรมทรัพยากรธรณี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6466" y="5692681"/>
                <a:ext cx="413366" cy="39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กลุ่ม 23"/>
            <p:cNvGrpSpPr/>
            <p:nvPr/>
          </p:nvGrpSpPr>
          <p:grpSpPr>
            <a:xfrm>
              <a:off x="1265230" y="1980988"/>
              <a:ext cx="2206421" cy="3476486"/>
              <a:chOff x="1532180" y="2444142"/>
              <a:chExt cx="2578848" cy="406329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32223" y="2444142"/>
                <a:ext cx="197030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Dam, River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32223" y="3258979"/>
                <a:ext cx="1828800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Satellite Images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87258" y="4019215"/>
                <a:ext cx="1485815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32180" y="4968759"/>
                <a:ext cx="2578848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Rainfall, Weather forecast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27729" y="5792851"/>
                <a:ext cx="140487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Land use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สี่เหลี่ยมผืนผ้า 39"/>
            <p:cNvSpPr/>
            <p:nvPr/>
          </p:nvSpPr>
          <p:spPr>
            <a:xfrm>
              <a:off x="80685" y="874060"/>
              <a:ext cx="3915282" cy="58898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3959" y="511685"/>
              <a:ext cx="2911140" cy="561856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kern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Source</a:t>
              </a:r>
              <a:endParaRPr lang="en-GB" dirty="0"/>
            </a:p>
          </p:txBody>
        </p:sp>
      </p:grpSp>
      <p:sp>
        <p:nvSpPr>
          <p:cNvPr id="76" name="สี่เหลี่ยมผืนผ้า 75"/>
          <p:cNvSpPr/>
          <p:nvPr/>
        </p:nvSpPr>
        <p:spPr>
          <a:xfrm>
            <a:off x="9049871" y="2605450"/>
            <a:ext cx="3074894" cy="3992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80"/>
          <p:cNvSpPr txBox="1"/>
          <p:nvPr/>
        </p:nvSpPr>
        <p:spPr>
          <a:xfrm>
            <a:off x="9131747" y="2349848"/>
            <a:ext cx="2911140" cy="511204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</a:t>
            </a:r>
            <a:endParaRPr lang="en-GB" dirty="0"/>
          </a:p>
        </p:txBody>
      </p:sp>
      <p:sp>
        <p:nvSpPr>
          <p:cNvPr id="58" name="สี่เหลี่ยมผืนผ้า 57"/>
          <p:cNvSpPr/>
          <p:nvPr/>
        </p:nvSpPr>
        <p:spPr>
          <a:xfrm>
            <a:off x="4286971" y="2306678"/>
            <a:ext cx="4601535" cy="4055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4528883" y="6085659"/>
            <a:ext cx="4068905" cy="71508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Base/Solution/Application</a:t>
            </a:r>
            <a:endParaRPr lang="en-GB" dirty="0"/>
          </a:p>
        </p:txBody>
      </p:sp>
      <p:grpSp>
        <p:nvGrpSpPr>
          <p:cNvPr id="59" name="กลุ่ม 58"/>
          <p:cNvGrpSpPr/>
          <p:nvPr/>
        </p:nvGrpSpPr>
        <p:grpSpPr>
          <a:xfrm>
            <a:off x="4286970" y="121324"/>
            <a:ext cx="4601535" cy="5845346"/>
            <a:chOff x="4340758" y="121324"/>
            <a:chExt cx="4601535" cy="5845346"/>
          </a:xfrm>
        </p:grpSpPr>
        <p:grpSp>
          <p:nvGrpSpPr>
            <p:cNvPr id="44" name="กลุ่ม 43"/>
            <p:cNvGrpSpPr/>
            <p:nvPr/>
          </p:nvGrpSpPr>
          <p:grpSpPr>
            <a:xfrm>
              <a:off x="4468117" y="2435735"/>
              <a:ext cx="4322415" cy="3530935"/>
              <a:chOff x="4468117" y="2220583"/>
              <a:chExt cx="4322415" cy="3530935"/>
            </a:xfrm>
          </p:grpSpPr>
          <p:grpSp>
            <p:nvGrpSpPr>
              <p:cNvPr id="41" name="กลุ่ม 40"/>
              <p:cNvGrpSpPr/>
              <p:nvPr/>
            </p:nvGrpSpPr>
            <p:grpSpPr>
              <a:xfrm>
                <a:off x="4495390" y="2220583"/>
                <a:ext cx="4295142" cy="1769360"/>
                <a:chOff x="4651372" y="-280107"/>
                <a:chExt cx="4295142" cy="1769360"/>
              </a:xfrm>
            </p:grpSpPr>
            <p:grpSp>
              <p:nvGrpSpPr>
                <p:cNvPr id="39" name="กลุ่ม 38"/>
                <p:cNvGrpSpPr/>
                <p:nvPr/>
              </p:nvGrpSpPr>
              <p:grpSpPr>
                <a:xfrm>
                  <a:off x="4651372" y="-280107"/>
                  <a:ext cx="4295142" cy="1769360"/>
                  <a:chOff x="4651372" y="-280107"/>
                  <a:chExt cx="4295142" cy="1769360"/>
                </a:xfrm>
              </p:grpSpPr>
              <p:grpSp>
                <p:nvGrpSpPr>
                  <p:cNvPr id="53" name="กลุ่ม 52"/>
                  <p:cNvGrpSpPr/>
                  <p:nvPr/>
                </p:nvGrpSpPr>
                <p:grpSpPr>
                  <a:xfrm>
                    <a:off x="5898933" y="-40965"/>
                    <a:ext cx="1901182" cy="1335570"/>
                    <a:chOff x="6069121" y="69623"/>
                    <a:chExt cx="1901182" cy="1335570"/>
                  </a:xfrm>
                </p:grpSpPr>
                <p:grpSp>
                  <p:nvGrpSpPr>
                    <p:cNvPr id="54" name="กลุ่ม 53"/>
                    <p:cNvGrpSpPr/>
                    <p:nvPr/>
                  </p:nvGrpSpPr>
                  <p:grpSpPr>
                    <a:xfrm>
                      <a:off x="6069121" y="69623"/>
                      <a:ext cx="1901182" cy="1335570"/>
                      <a:chOff x="5186498" y="-3824336"/>
                      <a:chExt cx="3787243" cy="2660518"/>
                    </a:xfrm>
                  </p:grpSpPr>
                  <p:pic>
                    <p:nvPicPr>
                      <p:cNvPr id="56" name="Picture 6">
                        <a:extLst>
                          <a:ext uri="{FF2B5EF4-FFF2-40B4-BE49-F238E27FC236}">
                            <a16:creationId xmlns:a16="http://schemas.microsoft.com/office/drawing/2014/main" xmlns="" id="{2F1619C9-FBC1-4D23-9D22-F603CBEA03E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rcRect l="20001" t="12941" r="48266" b="45597"/>
                      <a:stretch>
                        <a:fillRect/>
                      </a:stretch>
                    </p:blipFill>
                    <p:spPr>
                      <a:xfrm>
                        <a:off x="5186498" y="-3824336"/>
                        <a:ext cx="3787243" cy="266051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7" name="TextBox 56"/>
                      <p:cNvSpPr txBox="1"/>
                      <p:nvPr/>
                    </p:nvSpPr>
                    <p:spPr>
                      <a:xfrm>
                        <a:off x="5519931" y="-2098030"/>
                        <a:ext cx="1930935" cy="6131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 algn="ctr" fontAlgn="base"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Clr>
                            <a:srgbClr val="F0AB00"/>
                          </a:buClr>
                          <a:buSzPct val="80000"/>
                        </a:pPr>
                        <a:r>
                          <a:rPr lang="en-US" sz="2000" kern="0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a typeface="Arial Unicode MS" pitchFamily="34" charset="-128"/>
                            <a:cs typeface="Arial Unicode MS" pitchFamily="34" charset="-128"/>
                          </a:rPr>
                          <a:t>Hadoop</a:t>
                        </a:r>
                        <a:endParaRPr lang="en-US" sz="2000" kern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Arial Unicode MS" pitchFamily="34" charset="-128"/>
                          <a:cs typeface="Arial Unicode MS" pitchFamily="34" charset="-128"/>
                        </a:endParaRPr>
                      </a:p>
                    </p:txBody>
                  </p:sp>
                </p:grp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xmlns="" id="{B53E519E-7800-4E31-B1E8-8FE9FBA7C9D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7171148" y="531220"/>
                      <a:ext cx="104355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1200" b="1" kern="0" dirty="0">
                          <a:ea typeface="Arial Unicode MS" pitchFamily="34" charset="-128"/>
                          <a:cs typeface="Arial Unicode MS" pitchFamily="34" charset="-128"/>
                        </a:rPr>
                        <a:t>In Memory </a:t>
                      </a:r>
                      <a:r>
                        <a:rPr lang="en-US" sz="1200" b="1" kern="0" dirty="0" smtClean="0">
                          <a:ea typeface="Arial Unicode MS" pitchFamily="34" charset="-128"/>
                          <a:cs typeface="Arial Unicode MS" pitchFamily="34" charset="-128"/>
                        </a:rPr>
                        <a:t>Data</a:t>
                      </a:r>
                    </a:p>
                    <a:p>
                      <a:pPr algn="ctr" fontAlgn="base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F0AB00"/>
                        </a:buClr>
                        <a:buSzPct val="80000"/>
                      </a:pPr>
                      <a:r>
                        <a:rPr lang="en-US" sz="1200" b="1" kern="0" dirty="0" smtClean="0"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en-US" sz="1200" b="1" kern="0" dirty="0">
                          <a:ea typeface="Arial Unicode MS" pitchFamily="34" charset="-128"/>
                          <a:cs typeface="Arial Unicode MS" pitchFamily="34" charset="-128"/>
                        </a:rPr>
                        <a:t>Platform</a:t>
                      </a:r>
                    </a:p>
                  </p:txBody>
                </p:sp>
              </p:grpSp>
              <p:sp>
                <p:nvSpPr>
                  <p:cNvPr id="37" name="สี่เหลี่ยมผืนผ้า 36"/>
                  <p:cNvSpPr/>
                  <p:nvPr/>
                </p:nvSpPr>
                <p:spPr>
                  <a:xfrm>
                    <a:off x="4651372" y="-280107"/>
                    <a:ext cx="4295142" cy="176936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4770385" y="-239796"/>
                  <a:ext cx="12347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Big Data</a:t>
                  </a:r>
                  <a:endParaRPr lang="en-GB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43" name="กลุ่ม 42"/>
              <p:cNvGrpSpPr/>
              <p:nvPr/>
            </p:nvGrpSpPr>
            <p:grpSpPr>
              <a:xfrm>
                <a:off x="4468117" y="4151387"/>
                <a:ext cx="4298015" cy="1600131"/>
                <a:chOff x="4743336" y="4151387"/>
                <a:chExt cx="4298015" cy="1600131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4890782" y="4235133"/>
                  <a:ext cx="26086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Solution/Application</a:t>
                  </a:r>
                </a:p>
              </p:txBody>
            </p:sp>
            <p:grpSp>
              <p:nvGrpSpPr>
                <p:cNvPr id="42" name="กลุ่ม 41"/>
                <p:cNvGrpSpPr/>
                <p:nvPr/>
              </p:nvGrpSpPr>
              <p:grpSpPr>
                <a:xfrm>
                  <a:off x="4743336" y="4151387"/>
                  <a:ext cx="4298015" cy="1600131"/>
                  <a:chOff x="4743336" y="3425312"/>
                  <a:chExt cx="4298015" cy="1600131"/>
                </a:xfrm>
              </p:grpSpPr>
              <p:sp>
                <p:nvSpPr>
                  <p:cNvPr id="61" name="สี่เหลี่ยมผืนผ้า 60"/>
                  <p:cNvSpPr/>
                  <p:nvPr/>
                </p:nvSpPr>
                <p:spPr>
                  <a:xfrm>
                    <a:off x="4743336" y="3425312"/>
                    <a:ext cx="4298015" cy="160013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4864230" y="3954205"/>
                    <a:ext cx="740029" cy="459700"/>
                  </a:xfrm>
                  <a:prstGeom prst="roundRect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kern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 GIS</a:t>
                    </a:r>
                    <a:endParaRPr lang="en-GB" sz="1400" dirty="0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7263275" y="3940962"/>
                    <a:ext cx="1698656" cy="459700"/>
                  </a:xfrm>
                  <a:prstGeom prst="roundRect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kern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Thai Water Plan</a:t>
                    </a:r>
                    <a:endParaRPr lang="en-GB" sz="1400" dirty="0"/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5631153" y="3954205"/>
                    <a:ext cx="1605228" cy="459700"/>
                  </a:xfrm>
                  <a:prstGeom prst="roundRect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kern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Sharing Report</a:t>
                    </a:r>
                    <a:endParaRPr lang="en-GB" sz="1400" dirty="0"/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4918019" y="4484262"/>
                    <a:ext cx="2151502" cy="459700"/>
                  </a:xfrm>
                  <a:prstGeom prst="roundRect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kern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Water Community</a:t>
                    </a:r>
                    <a:endParaRPr lang="en-GB" sz="1400" dirty="0"/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7092297" y="4489569"/>
                    <a:ext cx="1842739" cy="459700"/>
                  </a:xfrm>
                  <a:prstGeom prst="roundRect">
                    <a:avLst/>
                  </a:prstGeom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en-US" sz="1400" b="1" kern="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Research</a:t>
                    </a:r>
                    <a:endParaRPr lang="en-GB" sz="1400" dirty="0"/>
                  </a:p>
                </p:txBody>
              </p:sp>
            </p:grpSp>
          </p:grpSp>
        </p:grpSp>
        <p:sp>
          <p:nvSpPr>
            <p:cNvPr id="85" name="สี่เหลี่ยมผืนผ้า 84"/>
            <p:cNvSpPr/>
            <p:nvPr/>
          </p:nvSpPr>
          <p:spPr>
            <a:xfrm>
              <a:off x="4340758" y="121324"/>
              <a:ext cx="4601535" cy="20143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425696" y="210913"/>
              <a:ext cx="3171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Artificial </a:t>
              </a:r>
              <a:r>
                <a:rPr lang="en-US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</a:t>
              </a:r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ntelligence (AI)</a:t>
              </a:r>
            </a:p>
          </p:txBody>
        </p:sp>
        <p:pic>
          <p:nvPicPr>
            <p:cNvPr id="1038" name="Picture 14" descr="C:\Users\Modz\Desktop\For PPT\AI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262" y="690250"/>
              <a:ext cx="1980196" cy="1321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สี่เหลี่ยมผืนผ้ามุมมน 51"/>
            <p:cNvSpPr/>
            <p:nvPr/>
          </p:nvSpPr>
          <p:spPr>
            <a:xfrm>
              <a:off x="5237797" y="602697"/>
              <a:ext cx="2546955" cy="148329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2" name="สี่เหลี่ยมผืนผ้า 91"/>
          <p:cNvSpPr/>
          <p:nvPr/>
        </p:nvSpPr>
        <p:spPr>
          <a:xfrm>
            <a:off x="9202082" y="210913"/>
            <a:ext cx="2922683" cy="20143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สี่เหลี่ยมผืนผ้ามุมมน 92"/>
          <p:cNvSpPr/>
          <p:nvPr/>
        </p:nvSpPr>
        <p:spPr>
          <a:xfrm>
            <a:off x="9336157" y="700549"/>
            <a:ext cx="2649843" cy="1429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extBox 93"/>
          <p:cNvSpPr txBox="1"/>
          <p:nvPr/>
        </p:nvSpPr>
        <p:spPr>
          <a:xfrm>
            <a:off x="9389945" y="304322"/>
            <a:ext cx="123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9" name="Picture 15" descr="C:\Users\Modz\Desktop\For PPT\the-digital-product-blueprint-system-bonus.jpe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77" y="855180"/>
            <a:ext cx="2374201" cy="1121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ลูกศรซ้าย-ขวา 62"/>
          <p:cNvSpPr/>
          <p:nvPr/>
        </p:nvSpPr>
        <p:spPr>
          <a:xfrm>
            <a:off x="3582117" y="5140671"/>
            <a:ext cx="85220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ลูกศรขวา 71"/>
          <p:cNvSpPr/>
          <p:nvPr/>
        </p:nvSpPr>
        <p:spPr>
          <a:xfrm>
            <a:off x="3582117" y="3160132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ลูกศรซ้าย-ขวา 101"/>
          <p:cNvSpPr/>
          <p:nvPr/>
        </p:nvSpPr>
        <p:spPr>
          <a:xfrm rot="5400000">
            <a:off x="6184336" y="4054956"/>
            <a:ext cx="54629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ลูกศรขวา 103"/>
          <p:cNvSpPr/>
          <p:nvPr/>
        </p:nvSpPr>
        <p:spPr>
          <a:xfrm rot="16200000">
            <a:off x="6140189" y="2167774"/>
            <a:ext cx="634592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ลูกศรขวา 104"/>
          <p:cNvSpPr/>
          <p:nvPr/>
        </p:nvSpPr>
        <p:spPr>
          <a:xfrm>
            <a:off x="8446882" y="1074970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TextBox 105"/>
          <p:cNvSpPr txBox="1"/>
          <p:nvPr/>
        </p:nvSpPr>
        <p:spPr>
          <a:xfrm>
            <a:off x="8977799" y="3005002"/>
            <a:ext cx="330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Intelligence (BI)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C:\Users\Modz\Desktop\NHC-logo-4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7" y="936726"/>
            <a:ext cx="803851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nsap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35" y="3392846"/>
            <a:ext cx="2779776" cy="3172968"/>
          </a:xfrm>
          <a:prstGeom prst="rect">
            <a:avLst/>
          </a:prstGeom>
        </p:spPr>
      </p:pic>
      <p:sp>
        <p:nvSpPr>
          <p:cNvPr id="75" name="ลูกศรขวา 74"/>
          <p:cNvSpPr/>
          <p:nvPr/>
        </p:nvSpPr>
        <p:spPr>
          <a:xfrm flipH="1">
            <a:off x="8402629" y="5092478"/>
            <a:ext cx="927498" cy="488504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ลูกศรขวา 102"/>
          <p:cNvSpPr/>
          <p:nvPr/>
        </p:nvSpPr>
        <p:spPr>
          <a:xfrm>
            <a:off x="8446881" y="3590956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21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สี่เหลี่ยมผืนผ้า 2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ตัวเชื่อมต่อตรง 81"/>
          <p:cNvCxnSpPr/>
          <p:nvPr/>
        </p:nvCxnSpPr>
        <p:spPr>
          <a:xfrm flipV="1">
            <a:off x="92940" y="5336730"/>
            <a:ext cx="391528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/>
          <p:cNvGrpSpPr/>
          <p:nvPr/>
        </p:nvGrpSpPr>
        <p:grpSpPr>
          <a:xfrm>
            <a:off x="92940" y="309582"/>
            <a:ext cx="3915282" cy="6252187"/>
            <a:chOff x="80685" y="511685"/>
            <a:chExt cx="3915282" cy="6252187"/>
          </a:xfrm>
        </p:grpSpPr>
        <p:pic>
          <p:nvPicPr>
            <p:cNvPr id="102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59" y="2199516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3" y="3391771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80" y="2691547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4" y="5051583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05" y="4446699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07" y="1657168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กลุ่ม 7"/>
            <p:cNvGrpSpPr/>
            <p:nvPr/>
          </p:nvGrpSpPr>
          <p:grpSpPr>
            <a:xfrm>
              <a:off x="636874" y="5538834"/>
              <a:ext cx="2303560" cy="1214431"/>
              <a:chOff x="4025743" y="5692681"/>
              <a:chExt cx="1526581" cy="804807"/>
            </a:xfrm>
          </p:grpSpPr>
          <p:pic>
            <p:nvPicPr>
              <p:cNvPr id="1034" name="Picture 10" descr="C:\Users\Modz\Desktop\For PPT\กปร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486" y="5889970"/>
                <a:ext cx="810026" cy="60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Modz\Desktop\For PPT\800px-Seal_of_Bangkok_Metro_Authority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488" y="5726544"/>
                <a:ext cx="326850" cy="326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Modz\Desktop\For PPT\DDPM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8512" y="5984697"/>
                <a:ext cx="323812" cy="461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Modz\Desktop\For PPT\PC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743" y="5956494"/>
                <a:ext cx="414089" cy="414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:\Users\Modz\Desktop\For PPT\ตรากรมทรัพยากรธรณี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6466" y="5692681"/>
                <a:ext cx="413366" cy="39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กลุ่ม 23"/>
            <p:cNvGrpSpPr/>
            <p:nvPr/>
          </p:nvGrpSpPr>
          <p:grpSpPr>
            <a:xfrm>
              <a:off x="1265230" y="1980988"/>
              <a:ext cx="2206421" cy="3476486"/>
              <a:chOff x="1532180" y="2444142"/>
              <a:chExt cx="2578848" cy="406329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32223" y="2444142"/>
                <a:ext cx="197030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Dam, River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32223" y="3258979"/>
                <a:ext cx="1828800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Satellite Images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87258" y="4019215"/>
                <a:ext cx="1485815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32180" y="4968759"/>
                <a:ext cx="2578848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Rainfall, Weather forecast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27729" y="5792851"/>
                <a:ext cx="140487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Land use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สี่เหลี่ยมผืนผ้า 39"/>
            <p:cNvSpPr/>
            <p:nvPr/>
          </p:nvSpPr>
          <p:spPr>
            <a:xfrm>
              <a:off x="80685" y="874060"/>
              <a:ext cx="3915282" cy="58898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3959" y="511685"/>
              <a:ext cx="2911140" cy="561856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kern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Source</a:t>
              </a:r>
              <a:endParaRPr lang="en-GB" dirty="0"/>
            </a:p>
          </p:txBody>
        </p:sp>
      </p:grpSp>
      <p:sp>
        <p:nvSpPr>
          <p:cNvPr id="58" name="สี่เหลี่ยมผืนผ้า 57"/>
          <p:cNvSpPr/>
          <p:nvPr/>
        </p:nvSpPr>
        <p:spPr>
          <a:xfrm>
            <a:off x="4286971" y="2306678"/>
            <a:ext cx="4601535" cy="4055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4528883" y="6085659"/>
            <a:ext cx="4068905" cy="71508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Base/Solution/Application</a:t>
            </a:r>
            <a:endParaRPr lang="en-GB" dirty="0"/>
          </a:p>
        </p:txBody>
      </p:sp>
      <p:grpSp>
        <p:nvGrpSpPr>
          <p:cNvPr id="41" name="กลุ่ม 40"/>
          <p:cNvGrpSpPr/>
          <p:nvPr/>
        </p:nvGrpSpPr>
        <p:grpSpPr>
          <a:xfrm>
            <a:off x="4441602" y="2435735"/>
            <a:ext cx="4295142" cy="1769360"/>
            <a:chOff x="4651372" y="-280107"/>
            <a:chExt cx="4295142" cy="1769360"/>
          </a:xfrm>
        </p:grpSpPr>
        <p:grpSp>
          <p:nvGrpSpPr>
            <p:cNvPr id="39" name="กลุ่ม 38"/>
            <p:cNvGrpSpPr/>
            <p:nvPr/>
          </p:nvGrpSpPr>
          <p:grpSpPr>
            <a:xfrm>
              <a:off x="4651372" y="-280107"/>
              <a:ext cx="4295142" cy="1769360"/>
              <a:chOff x="4651372" y="-280107"/>
              <a:chExt cx="4295142" cy="1769360"/>
            </a:xfrm>
          </p:grpSpPr>
          <p:grpSp>
            <p:nvGrpSpPr>
              <p:cNvPr id="53" name="กลุ่ม 52"/>
              <p:cNvGrpSpPr/>
              <p:nvPr/>
            </p:nvGrpSpPr>
            <p:grpSpPr>
              <a:xfrm>
                <a:off x="5898933" y="-40965"/>
                <a:ext cx="1901182" cy="1335570"/>
                <a:chOff x="6069121" y="69623"/>
                <a:chExt cx="1901182" cy="1335570"/>
              </a:xfrm>
            </p:grpSpPr>
            <p:grpSp>
              <p:nvGrpSpPr>
                <p:cNvPr id="54" name="กลุ่ม 53"/>
                <p:cNvGrpSpPr/>
                <p:nvPr/>
              </p:nvGrpSpPr>
              <p:grpSpPr>
                <a:xfrm>
                  <a:off x="6069121" y="69623"/>
                  <a:ext cx="1901182" cy="1335570"/>
                  <a:chOff x="5186498" y="-3824336"/>
                  <a:chExt cx="3787243" cy="2660518"/>
                </a:xfrm>
              </p:grpSpPr>
              <p:pic>
                <p:nvPicPr>
                  <p:cNvPr id="56" name="Picture 6">
                    <a:extLst>
                      <a:ext uri="{FF2B5EF4-FFF2-40B4-BE49-F238E27FC236}">
                        <a16:creationId xmlns:a16="http://schemas.microsoft.com/office/drawing/2014/main" xmlns="" id="{2F1619C9-FBC1-4D23-9D22-F603CBEA0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l="20001" t="12941" r="48266" b="45597"/>
                  <a:stretch>
                    <a:fillRect/>
                  </a:stretch>
                </p:blipFill>
                <p:spPr>
                  <a:xfrm>
                    <a:off x="5186498" y="-3824336"/>
                    <a:ext cx="3787243" cy="2660518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519931" y="-2098030"/>
                    <a:ext cx="1930935" cy="6131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r>
                      <a:rPr lang="en-US" sz="2000" kern="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Arial Unicode MS" pitchFamily="34" charset="-128"/>
                        <a:cs typeface="Arial Unicode MS" pitchFamily="34" charset="-128"/>
                      </a:rPr>
                      <a:t>Hadoop</a:t>
                    </a:r>
                    <a:endParaRPr lang="en-US" sz="20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B53E519E-7800-4E31-B1E8-8FE9FBA7C9D3}"/>
                    </a:ext>
                  </a:extLst>
                </p:cNvPr>
                <p:cNvSpPr txBox="1"/>
                <p:nvPr/>
              </p:nvSpPr>
              <p:spPr>
                <a:xfrm rot="16200000">
                  <a:off x="7171148" y="531220"/>
                  <a:ext cx="1043555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In Memory </a:t>
                  </a: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Data</a:t>
                  </a:r>
                </a:p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 </a:t>
                  </a: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Platform</a:t>
                  </a:r>
                </a:p>
              </p:txBody>
            </p:sp>
          </p:grpSp>
          <p:sp>
            <p:nvSpPr>
              <p:cNvPr id="37" name="สี่เหลี่ยมผืนผ้า 36"/>
              <p:cNvSpPr/>
              <p:nvPr/>
            </p:nvSpPr>
            <p:spPr>
              <a:xfrm>
                <a:off x="4651372" y="-280107"/>
                <a:ext cx="4295142" cy="1769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770385" y="-239796"/>
              <a:ext cx="123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2" name="ลูกศรขวา 71"/>
          <p:cNvSpPr/>
          <p:nvPr/>
        </p:nvSpPr>
        <p:spPr>
          <a:xfrm>
            <a:off x="3582117" y="3160132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C:\Users\Modz\Desktop\NHC-logo-4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7" y="936726"/>
            <a:ext cx="803851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6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สี่เหลี่ยมผืนผ้า 2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ตัวเชื่อมต่อตรง 81"/>
          <p:cNvCxnSpPr/>
          <p:nvPr/>
        </p:nvCxnSpPr>
        <p:spPr>
          <a:xfrm flipV="1">
            <a:off x="92940" y="5336730"/>
            <a:ext cx="391528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/>
          <p:cNvGrpSpPr/>
          <p:nvPr/>
        </p:nvGrpSpPr>
        <p:grpSpPr>
          <a:xfrm>
            <a:off x="92940" y="309582"/>
            <a:ext cx="3915282" cy="6252187"/>
            <a:chOff x="80685" y="511685"/>
            <a:chExt cx="3915282" cy="6252187"/>
          </a:xfrm>
        </p:grpSpPr>
        <p:pic>
          <p:nvPicPr>
            <p:cNvPr id="102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59" y="2199516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3" y="3391771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80" y="2691547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4" y="5051583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05" y="4446699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07" y="1657168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กลุ่ม 7"/>
            <p:cNvGrpSpPr/>
            <p:nvPr/>
          </p:nvGrpSpPr>
          <p:grpSpPr>
            <a:xfrm>
              <a:off x="636874" y="5538834"/>
              <a:ext cx="2303560" cy="1214431"/>
              <a:chOff x="4025743" y="5692681"/>
              <a:chExt cx="1526581" cy="804807"/>
            </a:xfrm>
          </p:grpSpPr>
          <p:pic>
            <p:nvPicPr>
              <p:cNvPr id="1034" name="Picture 10" descr="C:\Users\Modz\Desktop\For PPT\กปร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486" y="5889970"/>
                <a:ext cx="810026" cy="60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Modz\Desktop\For PPT\800px-Seal_of_Bangkok_Metro_Authority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488" y="5726544"/>
                <a:ext cx="326850" cy="326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Modz\Desktop\For PPT\DDPM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8512" y="5984697"/>
                <a:ext cx="323812" cy="461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Modz\Desktop\For PPT\PC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743" y="5956494"/>
                <a:ext cx="414089" cy="414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:\Users\Modz\Desktop\For PPT\ตรากรมทรัพยากรธรณี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6466" y="5692681"/>
                <a:ext cx="413366" cy="39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กลุ่ม 23"/>
            <p:cNvGrpSpPr/>
            <p:nvPr/>
          </p:nvGrpSpPr>
          <p:grpSpPr>
            <a:xfrm>
              <a:off x="1265230" y="1980988"/>
              <a:ext cx="2206421" cy="3476486"/>
              <a:chOff x="1532180" y="2444142"/>
              <a:chExt cx="2578848" cy="406329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32223" y="2444142"/>
                <a:ext cx="197030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Dam, River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32223" y="3258979"/>
                <a:ext cx="1828800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Satellite Images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87258" y="4019215"/>
                <a:ext cx="1485815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32180" y="4968759"/>
                <a:ext cx="2578848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Rainfall, Weather forecast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27729" y="5792851"/>
                <a:ext cx="140487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Land use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สี่เหลี่ยมผืนผ้า 39"/>
            <p:cNvSpPr/>
            <p:nvPr/>
          </p:nvSpPr>
          <p:spPr>
            <a:xfrm>
              <a:off x="80685" y="874060"/>
              <a:ext cx="3915282" cy="58898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3959" y="511685"/>
              <a:ext cx="2911140" cy="561856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kern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Source</a:t>
              </a:r>
              <a:endParaRPr lang="en-GB" dirty="0"/>
            </a:p>
          </p:txBody>
        </p:sp>
      </p:grpSp>
      <p:sp>
        <p:nvSpPr>
          <p:cNvPr id="58" name="สี่เหลี่ยมผืนผ้า 57"/>
          <p:cNvSpPr/>
          <p:nvPr/>
        </p:nvSpPr>
        <p:spPr>
          <a:xfrm>
            <a:off x="4286971" y="2306678"/>
            <a:ext cx="4601535" cy="4055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4528883" y="6085659"/>
            <a:ext cx="4068905" cy="71508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Base/Solution/Application</a:t>
            </a:r>
            <a:endParaRPr lang="en-GB" dirty="0"/>
          </a:p>
        </p:txBody>
      </p:sp>
      <p:grpSp>
        <p:nvGrpSpPr>
          <p:cNvPr id="41" name="กลุ่ม 40"/>
          <p:cNvGrpSpPr/>
          <p:nvPr/>
        </p:nvGrpSpPr>
        <p:grpSpPr>
          <a:xfrm>
            <a:off x="4441602" y="2435735"/>
            <a:ext cx="4295142" cy="1769360"/>
            <a:chOff x="4651372" y="-280107"/>
            <a:chExt cx="4295142" cy="1769360"/>
          </a:xfrm>
        </p:grpSpPr>
        <p:grpSp>
          <p:nvGrpSpPr>
            <p:cNvPr id="39" name="กลุ่ม 38"/>
            <p:cNvGrpSpPr/>
            <p:nvPr/>
          </p:nvGrpSpPr>
          <p:grpSpPr>
            <a:xfrm>
              <a:off x="4651372" y="-280107"/>
              <a:ext cx="4295142" cy="1769360"/>
              <a:chOff x="4651372" y="-280107"/>
              <a:chExt cx="4295142" cy="1769360"/>
            </a:xfrm>
          </p:grpSpPr>
          <p:grpSp>
            <p:nvGrpSpPr>
              <p:cNvPr id="53" name="กลุ่ม 52"/>
              <p:cNvGrpSpPr/>
              <p:nvPr/>
            </p:nvGrpSpPr>
            <p:grpSpPr>
              <a:xfrm>
                <a:off x="5898933" y="-40965"/>
                <a:ext cx="1901182" cy="1335570"/>
                <a:chOff x="6069121" y="69623"/>
                <a:chExt cx="1901182" cy="1335570"/>
              </a:xfrm>
            </p:grpSpPr>
            <p:grpSp>
              <p:nvGrpSpPr>
                <p:cNvPr id="54" name="กลุ่ม 53"/>
                <p:cNvGrpSpPr/>
                <p:nvPr/>
              </p:nvGrpSpPr>
              <p:grpSpPr>
                <a:xfrm>
                  <a:off x="6069121" y="69623"/>
                  <a:ext cx="1901182" cy="1335570"/>
                  <a:chOff x="5186498" y="-3824336"/>
                  <a:chExt cx="3787243" cy="2660518"/>
                </a:xfrm>
              </p:grpSpPr>
              <p:pic>
                <p:nvPicPr>
                  <p:cNvPr id="56" name="Picture 6">
                    <a:extLst>
                      <a:ext uri="{FF2B5EF4-FFF2-40B4-BE49-F238E27FC236}">
                        <a16:creationId xmlns:a16="http://schemas.microsoft.com/office/drawing/2014/main" xmlns="" id="{2F1619C9-FBC1-4D23-9D22-F603CBEA0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l="20001" t="12941" r="48266" b="45597"/>
                  <a:stretch>
                    <a:fillRect/>
                  </a:stretch>
                </p:blipFill>
                <p:spPr>
                  <a:xfrm>
                    <a:off x="5186498" y="-3824336"/>
                    <a:ext cx="3787243" cy="2660518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519931" y="-2098030"/>
                    <a:ext cx="1930935" cy="6131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r>
                      <a:rPr lang="en-US" sz="2000" kern="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Arial Unicode MS" pitchFamily="34" charset="-128"/>
                        <a:cs typeface="Arial Unicode MS" pitchFamily="34" charset="-128"/>
                      </a:rPr>
                      <a:t>Hadoop</a:t>
                    </a:r>
                    <a:endParaRPr lang="en-US" sz="20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B53E519E-7800-4E31-B1E8-8FE9FBA7C9D3}"/>
                    </a:ext>
                  </a:extLst>
                </p:cNvPr>
                <p:cNvSpPr txBox="1"/>
                <p:nvPr/>
              </p:nvSpPr>
              <p:spPr>
                <a:xfrm rot="16200000">
                  <a:off x="7171148" y="531220"/>
                  <a:ext cx="1043555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In Memory </a:t>
                  </a: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Data</a:t>
                  </a:r>
                </a:p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 </a:t>
                  </a: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Platform</a:t>
                  </a:r>
                </a:p>
              </p:txBody>
            </p:sp>
          </p:grpSp>
          <p:sp>
            <p:nvSpPr>
              <p:cNvPr id="37" name="สี่เหลี่ยมผืนผ้า 36"/>
              <p:cNvSpPr/>
              <p:nvPr/>
            </p:nvSpPr>
            <p:spPr>
              <a:xfrm>
                <a:off x="4651372" y="-280107"/>
                <a:ext cx="4295142" cy="1769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770385" y="-239796"/>
              <a:ext cx="123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2" name="ลูกศรขวา 71"/>
          <p:cNvSpPr/>
          <p:nvPr/>
        </p:nvSpPr>
        <p:spPr>
          <a:xfrm>
            <a:off x="3582117" y="3160132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C:\Users\Modz\Desktop\NHC-logo-4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7" y="936726"/>
            <a:ext cx="803851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561775" y="4450285"/>
            <a:ext cx="260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Solution/Application</a:t>
            </a:r>
          </a:p>
        </p:txBody>
      </p:sp>
      <p:sp>
        <p:nvSpPr>
          <p:cNvPr id="43" name="สี่เหลี่ยมผืนผ้า 60"/>
          <p:cNvSpPr/>
          <p:nvPr/>
        </p:nvSpPr>
        <p:spPr>
          <a:xfrm>
            <a:off x="4414329" y="4366539"/>
            <a:ext cx="4298015" cy="1600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4535223" y="4895432"/>
            <a:ext cx="74002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GIS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934268" y="4882189"/>
            <a:ext cx="1698656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Thai Water Plan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302146" y="4895432"/>
            <a:ext cx="1605228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Sharing Report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589012" y="5425489"/>
            <a:ext cx="2151502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Community</a:t>
            </a:r>
            <a:endParaRPr lang="en-GB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3290" y="5430796"/>
            <a:ext cx="184273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endParaRPr lang="en-GB" sz="1400" dirty="0"/>
          </a:p>
        </p:txBody>
      </p:sp>
      <p:sp>
        <p:nvSpPr>
          <p:cNvPr id="50" name="ลูกศรซ้าย-ขวา 62"/>
          <p:cNvSpPr/>
          <p:nvPr/>
        </p:nvSpPr>
        <p:spPr>
          <a:xfrm>
            <a:off x="3582117" y="5140671"/>
            <a:ext cx="85220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ลูกศรซ้าย-ขวา 101"/>
          <p:cNvSpPr/>
          <p:nvPr/>
        </p:nvSpPr>
        <p:spPr>
          <a:xfrm rot="5400000">
            <a:off x="6184336" y="4054956"/>
            <a:ext cx="54629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72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สี่เหลี่ยมผืนผ้า 2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ตัวเชื่อมต่อตรง 81"/>
          <p:cNvCxnSpPr/>
          <p:nvPr/>
        </p:nvCxnSpPr>
        <p:spPr>
          <a:xfrm flipV="1">
            <a:off x="92940" y="5336730"/>
            <a:ext cx="391528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/>
          <p:cNvGrpSpPr/>
          <p:nvPr/>
        </p:nvGrpSpPr>
        <p:grpSpPr>
          <a:xfrm>
            <a:off x="92940" y="309582"/>
            <a:ext cx="3915282" cy="6252187"/>
            <a:chOff x="80685" y="511685"/>
            <a:chExt cx="3915282" cy="6252187"/>
          </a:xfrm>
        </p:grpSpPr>
        <p:pic>
          <p:nvPicPr>
            <p:cNvPr id="102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59" y="2199516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3" y="3391771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80" y="2691547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4" y="5051583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05" y="4446699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07" y="1657168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กลุ่ม 7"/>
            <p:cNvGrpSpPr/>
            <p:nvPr/>
          </p:nvGrpSpPr>
          <p:grpSpPr>
            <a:xfrm>
              <a:off x="636874" y="5538834"/>
              <a:ext cx="2303560" cy="1214431"/>
              <a:chOff x="4025743" y="5692681"/>
              <a:chExt cx="1526581" cy="804807"/>
            </a:xfrm>
          </p:grpSpPr>
          <p:pic>
            <p:nvPicPr>
              <p:cNvPr id="1034" name="Picture 10" descr="C:\Users\Modz\Desktop\For PPT\กปร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486" y="5889970"/>
                <a:ext cx="810026" cy="60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Modz\Desktop\For PPT\800px-Seal_of_Bangkok_Metro_Authority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488" y="5726544"/>
                <a:ext cx="326850" cy="326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Modz\Desktop\For PPT\DDPM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8512" y="5984697"/>
                <a:ext cx="323812" cy="461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Modz\Desktop\For PPT\PC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743" y="5956494"/>
                <a:ext cx="414089" cy="414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:\Users\Modz\Desktop\For PPT\ตรากรมทรัพยากรธรณี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6466" y="5692681"/>
                <a:ext cx="413366" cy="39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กลุ่ม 23"/>
            <p:cNvGrpSpPr/>
            <p:nvPr/>
          </p:nvGrpSpPr>
          <p:grpSpPr>
            <a:xfrm>
              <a:off x="1265230" y="1980988"/>
              <a:ext cx="2206421" cy="3476486"/>
              <a:chOff x="1532180" y="2444142"/>
              <a:chExt cx="2578848" cy="406329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32223" y="2444142"/>
                <a:ext cx="197030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Dam, River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32223" y="3258979"/>
                <a:ext cx="1828800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Satellite Images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87258" y="4019215"/>
                <a:ext cx="1485815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32180" y="4968759"/>
                <a:ext cx="2578848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Rainfall, Weather forecast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27729" y="5792851"/>
                <a:ext cx="140487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Land use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สี่เหลี่ยมผืนผ้า 39"/>
            <p:cNvSpPr/>
            <p:nvPr/>
          </p:nvSpPr>
          <p:spPr>
            <a:xfrm>
              <a:off x="80685" y="874060"/>
              <a:ext cx="3915282" cy="58898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3959" y="511685"/>
              <a:ext cx="2911140" cy="561856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kern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Source</a:t>
              </a:r>
              <a:endParaRPr lang="en-GB" dirty="0"/>
            </a:p>
          </p:txBody>
        </p:sp>
      </p:grpSp>
      <p:sp>
        <p:nvSpPr>
          <p:cNvPr id="58" name="สี่เหลี่ยมผืนผ้า 57"/>
          <p:cNvSpPr/>
          <p:nvPr/>
        </p:nvSpPr>
        <p:spPr>
          <a:xfrm>
            <a:off x="4286971" y="2306678"/>
            <a:ext cx="4601535" cy="4055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4528883" y="6085659"/>
            <a:ext cx="4068905" cy="71508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Base/Solution/Application</a:t>
            </a:r>
            <a:endParaRPr lang="en-GB" dirty="0"/>
          </a:p>
        </p:txBody>
      </p:sp>
      <p:grpSp>
        <p:nvGrpSpPr>
          <p:cNvPr id="41" name="กลุ่ม 40"/>
          <p:cNvGrpSpPr/>
          <p:nvPr/>
        </p:nvGrpSpPr>
        <p:grpSpPr>
          <a:xfrm>
            <a:off x="4441602" y="2435735"/>
            <a:ext cx="4295142" cy="1769360"/>
            <a:chOff x="4651372" y="-280107"/>
            <a:chExt cx="4295142" cy="1769360"/>
          </a:xfrm>
        </p:grpSpPr>
        <p:grpSp>
          <p:nvGrpSpPr>
            <p:cNvPr id="39" name="กลุ่ม 38"/>
            <p:cNvGrpSpPr/>
            <p:nvPr/>
          </p:nvGrpSpPr>
          <p:grpSpPr>
            <a:xfrm>
              <a:off x="4651372" y="-280107"/>
              <a:ext cx="4295142" cy="1769360"/>
              <a:chOff x="4651372" y="-280107"/>
              <a:chExt cx="4295142" cy="1769360"/>
            </a:xfrm>
          </p:grpSpPr>
          <p:grpSp>
            <p:nvGrpSpPr>
              <p:cNvPr id="53" name="กลุ่ม 52"/>
              <p:cNvGrpSpPr/>
              <p:nvPr/>
            </p:nvGrpSpPr>
            <p:grpSpPr>
              <a:xfrm>
                <a:off x="5898933" y="-40965"/>
                <a:ext cx="1901182" cy="1335570"/>
                <a:chOff x="6069121" y="69623"/>
                <a:chExt cx="1901182" cy="1335570"/>
              </a:xfrm>
            </p:grpSpPr>
            <p:grpSp>
              <p:nvGrpSpPr>
                <p:cNvPr id="54" name="กลุ่ม 53"/>
                <p:cNvGrpSpPr/>
                <p:nvPr/>
              </p:nvGrpSpPr>
              <p:grpSpPr>
                <a:xfrm>
                  <a:off x="6069121" y="69623"/>
                  <a:ext cx="1901182" cy="1335570"/>
                  <a:chOff x="5186498" y="-3824336"/>
                  <a:chExt cx="3787243" cy="2660518"/>
                </a:xfrm>
              </p:grpSpPr>
              <p:pic>
                <p:nvPicPr>
                  <p:cNvPr id="56" name="Picture 6">
                    <a:extLst>
                      <a:ext uri="{FF2B5EF4-FFF2-40B4-BE49-F238E27FC236}">
                        <a16:creationId xmlns:a16="http://schemas.microsoft.com/office/drawing/2014/main" xmlns="" id="{2F1619C9-FBC1-4D23-9D22-F603CBEA0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l="20001" t="12941" r="48266" b="45597"/>
                  <a:stretch>
                    <a:fillRect/>
                  </a:stretch>
                </p:blipFill>
                <p:spPr>
                  <a:xfrm>
                    <a:off x="5186498" y="-3824336"/>
                    <a:ext cx="3787243" cy="2660518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519931" y="-2098030"/>
                    <a:ext cx="1930935" cy="6131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r>
                      <a:rPr lang="en-US" sz="2000" kern="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Arial Unicode MS" pitchFamily="34" charset="-128"/>
                        <a:cs typeface="Arial Unicode MS" pitchFamily="34" charset="-128"/>
                      </a:rPr>
                      <a:t>Hadoop</a:t>
                    </a:r>
                    <a:endParaRPr lang="en-US" sz="20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B53E519E-7800-4E31-B1E8-8FE9FBA7C9D3}"/>
                    </a:ext>
                  </a:extLst>
                </p:cNvPr>
                <p:cNvSpPr txBox="1"/>
                <p:nvPr/>
              </p:nvSpPr>
              <p:spPr>
                <a:xfrm rot="16200000">
                  <a:off x="7171148" y="531220"/>
                  <a:ext cx="1043555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In Memory </a:t>
                  </a: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Data</a:t>
                  </a:r>
                </a:p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 </a:t>
                  </a: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Platform</a:t>
                  </a:r>
                </a:p>
              </p:txBody>
            </p:sp>
          </p:grpSp>
          <p:sp>
            <p:nvSpPr>
              <p:cNvPr id="37" name="สี่เหลี่ยมผืนผ้า 36"/>
              <p:cNvSpPr/>
              <p:nvPr/>
            </p:nvSpPr>
            <p:spPr>
              <a:xfrm>
                <a:off x="4651372" y="-280107"/>
                <a:ext cx="4295142" cy="1769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770385" y="-239796"/>
              <a:ext cx="123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2" name="ลูกศรขวา 71"/>
          <p:cNvSpPr/>
          <p:nvPr/>
        </p:nvSpPr>
        <p:spPr>
          <a:xfrm>
            <a:off x="3582117" y="3160132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C:\Users\Modz\Desktop\NHC-logo-4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7" y="936726"/>
            <a:ext cx="803851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561775" y="4450285"/>
            <a:ext cx="260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Solution/Application</a:t>
            </a:r>
          </a:p>
        </p:txBody>
      </p:sp>
      <p:sp>
        <p:nvSpPr>
          <p:cNvPr id="43" name="สี่เหลี่ยมผืนผ้า 60"/>
          <p:cNvSpPr/>
          <p:nvPr/>
        </p:nvSpPr>
        <p:spPr>
          <a:xfrm>
            <a:off x="4414329" y="4366539"/>
            <a:ext cx="4298015" cy="1600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4535223" y="4895432"/>
            <a:ext cx="74002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GIS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934268" y="4882189"/>
            <a:ext cx="1698656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Thai Water Plan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302146" y="4895432"/>
            <a:ext cx="1605228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Sharing Report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589012" y="5425489"/>
            <a:ext cx="2151502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Community</a:t>
            </a:r>
            <a:endParaRPr lang="en-GB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3290" y="5430796"/>
            <a:ext cx="184273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endParaRPr lang="en-GB" sz="1400" dirty="0"/>
          </a:p>
        </p:txBody>
      </p:sp>
      <p:sp>
        <p:nvSpPr>
          <p:cNvPr id="50" name="ลูกศรซ้าย-ขวา 62"/>
          <p:cNvSpPr/>
          <p:nvPr/>
        </p:nvSpPr>
        <p:spPr>
          <a:xfrm>
            <a:off x="3582117" y="5140671"/>
            <a:ext cx="85220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ลูกศรซ้าย-ขวา 101"/>
          <p:cNvSpPr/>
          <p:nvPr/>
        </p:nvSpPr>
        <p:spPr>
          <a:xfrm rot="5400000">
            <a:off x="6184336" y="4054956"/>
            <a:ext cx="54629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สี่เหลี่ยมผืนผ้า 75"/>
          <p:cNvSpPr/>
          <p:nvPr/>
        </p:nvSpPr>
        <p:spPr>
          <a:xfrm>
            <a:off x="9049871" y="2605450"/>
            <a:ext cx="3074894" cy="39926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TextBox 89"/>
          <p:cNvSpPr txBox="1"/>
          <p:nvPr/>
        </p:nvSpPr>
        <p:spPr>
          <a:xfrm>
            <a:off x="9131747" y="2349848"/>
            <a:ext cx="2911140" cy="511204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Presentation</a:t>
            </a:r>
            <a:endParaRPr lang="en-GB" dirty="0"/>
          </a:p>
        </p:txBody>
      </p:sp>
      <p:pic>
        <p:nvPicPr>
          <p:cNvPr id="3" name="Picture 2" descr="unsap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34" y="2926890"/>
            <a:ext cx="2779776" cy="3172968"/>
          </a:xfrm>
          <a:prstGeom prst="rect">
            <a:avLst/>
          </a:prstGeom>
        </p:spPr>
      </p:pic>
      <p:sp>
        <p:nvSpPr>
          <p:cNvPr id="93" name="ลูกศรขวา 102"/>
          <p:cNvSpPr/>
          <p:nvPr/>
        </p:nvSpPr>
        <p:spPr>
          <a:xfrm>
            <a:off x="8446881" y="3590956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ลูกศรขวา 74"/>
          <p:cNvSpPr/>
          <p:nvPr/>
        </p:nvSpPr>
        <p:spPr>
          <a:xfrm flipH="1">
            <a:off x="8402629" y="5092478"/>
            <a:ext cx="927498" cy="488504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80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สี่เหลี่ยมผืนผ้า 2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EBF7">
              <a:alpha val="60000"/>
            </a:srgb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2" name="ตัวเชื่อมต่อตรง 81"/>
          <p:cNvCxnSpPr/>
          <p:nvPr/>
        </p:nvCxnSpPr>
        <p:spPr>
          <a:xfrm flipV="1">
            <a:off x="92940" y="5336730"/>
            <a:ext cx="391528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กลุ่ม 44"/>
          <p:cNvGrpSpPr/>
          <p:nvPr/>
        </p:nvGrpSpPr>
        <p:grpSpPr>
          <a:xfrm>
            <a:off x="92940" y="309582"/>
            <a:ext cx="3915282" cy="6252187"/>
            <a:chOff x="80685" y="511685"/>
            <a:chExt cx="3915282" cy="6252187"/>
          </a:xfrm>
        </p:grpSpPr>
        <p:pic>
          <p:nvPicPr>
            <p:cNvPr id="1026" name="Picture 2" descr="C:\Users\Modz\Desktop\For PPT\ตราสัญลักษณ์กรมทรัพยากรน้ำ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59" y="2199516"/>
              <a:ext cx="460562" cy="5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odz\Desktop\For PPT\180px-การไฟฟ้าฝ่ายผลิตแห่งประเทศไทย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013" y="3391771"/>
              <a:ext cx="844684" cy="95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Modz\Desktop\For PPT\1024px-GISTDA_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280" y="2691547"/>
              <a:ext cx="1139919" cy="64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Modz\Desktop\For PPT\LD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4" y="5051583"/>
              <a:ext cx="476591" cy="476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Users\Modz\Desktop\For PPT\T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05" y="4446699"/>
              <a:ext cx="458746" cy="45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:\Users\Modz\Desktop\For PPT\ตรากรมชลประทาน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07" y="1657168"/>
              <a:ext cx="447960" cy="53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กลุ่ม 7"/>
            <p:cNvGrpSpPr/>
            <p:nvPr/>
          </p:nvGrpSpPr>
          <p:grpSpPr>
            <a:xfrm>
              <a:off x="636874" y="5538834"/>
              <a:ext cx="2303560" cy="1214431"/>
              <a:chOff x="4025743" y="5692681"/>
              <a:chExt cx="1526581" cy="804807"/>
            </a:xfrm>
          </p:grpSpPr>
          <p:pic>
            <p:nvPicPr>
              <p:cNvPr id="1034" name="Picture 10" descr="C:\Users\Modz\Desktop\For PPT\กปร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486" y="5889970"/>
                <a:ext cx="810026" cy="6075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Modz\Desktop\For PPT\800px-Seal_of_Bangkok_Metro_Authority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488" y="5726544"/>
                <a:ext cx="326850" cy="326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Modz\Desktop\For PPT\DDPM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8512" y="5984697"/>
                <a:ext cx="323812" cy="461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Modz\Desktop\For PPT\PCD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5743" y="5956494"/>
                <a:ext cx="414089" cy="414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:\Users\Modz\Desktop\For PPT\ตรากรมทรัพยากรธรณี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6466" y="5692681"/>
                <a:ext cx="413366" cy="394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กลุ่ม 23"/>
            <p:cNvGrpSpPr/>
            <p:nvPr/>
          </p:nvGrpSpPr>
          <p:grpSpPr>
            <a:xfrm>
              <a:off x="1265230" y="1980988"/>
              <a:ext cx="2206421" cy="3476486"/>
              <a:chOff x="1532180" y="2444142"/>
              <a:chExt cx="2578848" cy="406329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832223" y="2444142"/>
                <a:ext cx="197030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Dam, River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832223" y="3258979"/>
                <a:ext cx="1828800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Satellite Images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887258" y="4019215"/>
                <a:ext cx="1485815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Dam Data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532180" y="4968759"/>
                <a:ext cx="2578848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Rainfall, Weather forecast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927729" y="5792851"/>
                <a:ext cx="1404871" cy="714584"/>
              </a:xfrm>
              <a:prstGeom prst="flowChartMagneticDisk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Land use</a:t>
                </a:r>
                <a:endPara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40" name="สี่เหลี่ยมผืนผ้า 39"/>
            <p:cNvSpPr/>
            <p:nvPr/>
          </p:nvSpPr>
          <p:spPr>
            <a:xfrm>
              <a:off x="80685" y="874060"/>
              <a:ext cx="3915282" cy="58898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3959" y="511685"/>
              <a:ext cx="2911140" cy="561856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kern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Data Source</a:t>
              </a:r>
              <a:endParaRPr lang="en-GB" dirty="0"/>
            </a:p>
          </p:txBody>
        </p:sp>
      </p:grpSp>
      <p:sp>
        <p:nvSpPr>
          <p:cNvPr id="58" name="สี่เหลี่ยมผืนผ้า 57"/>
          <p:cNvSpPr/>
          <p:nvPr/>
        </p:nvSpPr>
        <p:spPr>
          <a:xfrm>
            <a:off x="4286971" y="2306678"/>
            <a:ext cx="4601535" cy="40555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4528883" y="6085659"/>
            <a:ext cx="4068905" cy="715089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Base/Solution/Application</a:t>
            </a:r>
            <a:endParaRPr lang="en-GB" dirty="0"/>
          </a:p>
        </p:txBody>
      </p:sp>
      <p:grpSp>
        <p:nvGrpSpPr>
          <p:cNvPr id="41" name="กลุ่ม 40"/>
          <p:cNvGrpSpPr/>
          <p:nvPr/>
        </p:nvGrpSpPr>
        <p:grpSpPr>
          <a:xfrm>
            <a:off x="4441602" y="2435735"/>
            <a:ext cx="4295142" cy="1769360"/>
            <a:chOff x="4651372" y="-280107"/>
            <a:chExt cx="4295142" cy="1769360"/>
          </a:xfrm>
        </p:grpSpPr>
        <p:grpSp>
          <p:nvGrpSpPr>
            <p:cNvPr id="39" name="กลุ่ม 38"/>
            <p:cNvGrpSpPr/>
            <p:nvPr/>
          </p:nvGrpSpPr>
          <p:grpSpPr>
            <a:xfrm>
              <a:off x="4651372" y="-280107"/>
              <a:ext cx="4295142" cy="1769360"/>
              <a:chOff x="4651372" y="-280107"/>
              <a:chExt cx="4295142" cy="1769360"/>
            </a:xfrm>
          </p:grpSpPr>
          <p:grpSp>
            <p:nvGrpSpPr>
              <p:cNvPr id="53" name="กลุ่ม 52"/>
              <p:cNvGrpSpPr/>
              <p:nvPr/>
            </p:nvGrpSpPr>
            <p:grpSpPr>
              <a:xfrm>
                <a:off x="5898933" y="-40965"/>
                <a:ext cx="1901182" cy="1335570"/>
                <a:chOff x="6069121" y="69623"/>
                <a:chExt cx="1901182" cy="1335570"/>
              </a:xfrm>
            </p:grpSpPr>
            <p:grpSp>
              <p:nvGrpSpPr>
                <p:cNvPr id="54" name="กลุ่ม 53"/>
                <p:cNvGrpSpPr/>
                <p:nvPr/>
              </p:nvGrpSpPr>
              <p:grpSpPr>
                <a:xfrm>
                  <a:off x="6069121" y="69623"/>
                  <a:ext cx="1901182" cy="1335570"/>
                  <a:chOff x="5186498" y="-3824336"/>
                  <a:chExt cx="3787243" cy="2660518"/>
                </a:xfrm>
              </p:grpSpPr>
              <p:pic>
                <p:nvPicPr>
                  <p:cNvPr id="56" name="Picture 6">
                    <a:extLst>
                      <a:ext uri="{FF2B5EF4-FFF2-40B4-BE49-F238E27FC236}">
                        <a16:creationId xmlns:a16="http://schemas.microsoft.com/office/drawing/2014/main" xmlns="" id="{2F1619C9-FBC1-4D23-9D22-F603CBEA03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rcRect l="20001" t="12941" r="48266" b="45597"/>
                  <a:stretch>
                    <a:fillRect/>
                  </a:stretch>
                </p:blipFill>
                <p:spPr>
                  <a:xfrm>
                    <a:off x="5186498" y="-3824336"/>
                    <a:ext cx="3787243" cy="2660518"/>
                  </a:xfrm>
                  <a:prstGeom prst="rect">
                    <a:avLst/>
                  </a:prstGeom>
                </p:spPr>
              </p:pic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5519931" y="-2098030"/>
                    <a:ext cx="1930935" cy="6131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 fontAlgn="base">
                      <a:spcBef>
                        <a:spcPct val="50000"/>
                      </a:spcBef>
                      <a:spcAft>
                        <a:spcPct val="0"/>
                      </a:spcAft>
                      <a:buClr>
                        <a:srgbClr val="F0AB00"/>
                      </a:buClr>
                      <a:buSzPct val="80000"/>
                    </a:pPr>
                    <a:r>
                      <a:rPr lang="en-US" sz="2000" kern="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Arial Unicode MS" pitchFamily="34" charset="-128"/>
                        <a:cs typeface="Arial Unicode MS" pitchFamily="34" charset="-128"/>
                      </a:rPr>
                      <a:t>Hadoop</a:t>
                    </a:r>
                    <a:endParaRPr lang="en-US" sz="20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</p:grp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B53E519E-7800-4E31-B1E8-8FE9FBA7C9D3}"/>
                    </a:ext>
                  </a:extLst>
                </p:cNvPr>
                <p:cNvSpPr txBox="1"/>
                <p:nvPr/>
              </p:nvSpPr>
              <p:spPr>
                <a:xfrm rot="16200000">
                  <a:off x="7171148" y="531220"/>
                  <a:ext cx="1043555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In Memory </a:t>
                  </a: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Data</a:t>
                  </a:r>
                </a:p>
                <a:p>
                  <a:pPr algn="ctr" fontAlgn="base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F0AB00"/>
                    </a:buClr>
                    <a:buSzPct val="80000"/>
                  </a:pPr>
                  <a:r>
                    <a:rPr lang="en-US" sz="1200" b="1" kern="0" dirty="0" smtClean="0">
                      <a:ea typeface="Arial Unicode MS" pitchFamily="34" charset="-128"/>
                      <a:cs typeface="Arial Unicode MS" pitchFamily="34" charset="-128"/>
                    </a:rPr>
                    <a:t> </a:t>
                  </a:r>
                  <a:r>
                    <a:rPr lang="en-US" sz="1200" b="1" kern="0" dirty="0">
                      <a:ea typeface="Arial Unicode MS" pitchFamily="34" charset="-128"/>
                      <a:cs typeface="Arial Unicode MS" pitchFamily="34" charset="-128"/>
                    </a:rPr>
                    <a:t>Platform</a:t>
                  </a:r>
                </a:p>
              </p:txBody>
            </p:sp>
          </p:grpSp>
          <p:sp>
            <p:nvSpPr>
              <p:cNvPr id="37" name="สี่เหลี่ยมผืนผ้า 36"/>
              <p:cNvSpPr/>
              <p:nvPr/>
            </p:nvSpPr>
            <p:spPr>
              <a:xfrm>
                <a:off x="4651372" y="-280107"/>
                <a:ext cx="4295142" cy="1769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770385" y="-239796"/>
              <a:ext cx="1234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Big Data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2" name="ลูกศรขวา 71"/>
          <p:cNvSpPr/>
          <p:nvPr/>
        </p:nvSpPr>
        <p:spPr>
          <a:xfrm>
            <a:off x="3582117" y="3160132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C:\Users\Modz\Desktop\NHC-logo-40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47" y="936726"/>
            <a:ext cx="803851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561775" y="4450285"/>
            <a:ext cx="260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Solution/Application</a:t>
            </a:r>
          </a:p>
        </p:txBody>
      </p:sp>
      <p:sp>
        <p:nvSpPr>
          <p:cNvPr id="43" name="สี่เหลี่ยมผืนผ้า 60"/>
          <p:cNvSpPr/>
          <p:nvPr/>
        </p:nvSpPr>
        <p:spPr>
          <a:xfrm>
            <a:off x="4414329" y="4366539"/>
            <a:ext cx="4298015" cy="1600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4535223" y="4895432"/>
            <a:ext cx="74002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GIS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934268" y="4882189"/>
            <a:ext cx="1698656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Thai Water Plan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302146" y="4895432"/>
            <a:ext cx="1605228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Sharing Report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589012" y="5425489"/>
            <a:ext cx="2151502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Community</a:t>
            </a:r>
            <a:endParaRPr lang="en-GB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3290" y="5430796"/>
            <a:ext cx="1842739" cy="459700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endParaRPr lang="en-GB" sz="1400" dirty="0"/>
          </a:p>
        </p:txBody>
      </p:sp>
      <p:sp>
        <p:nvSpPr>
          <p:cNvPr id="50" name="ลูกศรซ้าย-ขวา 62"/>
          <p:cNvSpPr/>
          <p:nvPr/>
        </p:nvSpPr>
        <p:spPr>
          <a:xfrm>
            <a:off x="3582117" y="5140671"/>
            <a:ext cx="85220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ลูกศรซ้าย-ขวา 101"/>
          <p:cNvSpPr/>
          <p:nvPr/>
        </p:nvSpPr>
        <p:spPr>
          <a:xfrm rot="5400000">
            <a:off x="6184336" y="4054956"/>
            <a:ext cx="546299" cy="402436"/>
          </a:xfrm>
          <a:prstGeom prst="left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4371908" y="210913"/>
            <a:ext cx="31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Artificial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ntelligence (AI)</a:t>
            </a:r>
          </a:p>
        </p:txBody>
      </p:sp>
      <p:pic>
        <p:nvPicPr>
          <p:cNvPr id="60" name="Picture 14" descr="C:\Users\Modz\Desktop\For PPT\AI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74" y="690250"/>
            <a:ext cx="1980196" cy="132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สี่เหลี่ยมผืนผ้ามุมมน 51"/>
          <p:cNvSpPr/>
          <p:nvPr/>
        </p:nvSpPr>
        <p:spPr>
          <a:xfrm>
            <a:off x="5184009" y="602697"/>
            <a:ext cx="2546955" cy="148329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สี่เหลี่ยมผืนผ้า 84"/>
          <p:cNvSpPr/>
          <p:nvPr/>
        </p:nvSpPr>
        <p:spPr>
          <a:xfrm>
            <a:off x="4286970" y="121324"/>
            <a:ext cx="4601535" cy="20143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ลูกศรขวา 103"/>
          <p:cNvSpPr/>
          <p:nvPr/>
        </p:nvSpPr>
        <p:spPr>
          <a:xfrm rot="16200000">
            <a:off x="6140189" y="2167774"/>
            <a:ext cx="634592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สี่เหลี่ยมผืนผ้า 91"/>
          <p:cNvSpPr/>
          <p:nvPr/>
        </p:nvSpPr>
        <p:spPr>
          <a:xfrm>
            <a:off x="9202082" y="210913"/>
            <a:ext cx="2922683" cy="20143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สี่เหลี่ยมผืนผ้ามุมมน 92"/>
          <p:cNvSpPr/>
          <p:nvPr/>
        </p:nvSpPr>
        <p:spPr>
          <a:xfrm>
            <a:off x="9336157" y="700549"/>
            <a:ext cx="2649843" cy="14295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/>
          <p:cNvSpPr txBox="1"/>
          <p:nvPr/>
        </p:nvSpPr>
        <p:spPr>
          <a:xfrm>
            <a:off x="9389945" y="304322"/>
            <a:ext cx="123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8" name="Picture 15" descr="C:\Users\Modz\Desktop\For PPT\the-digital-product-blueprint-system-bonus.jpe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777" y="855180"/>
            <a:ext cx="2374201" cy="112155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ลูกศรขวา 104"/>
          <p:cNvSpPr/>
          <p:nvPr/>
        </p:nvSpPr>
        <p:spPr>
          <a:xfrm>
            <a:off x="8446882" y="1074970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0" name="Picture 69" descr="unsap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43" y="2506617"/>
            <a:ext cx="2958714" cy="3377216"/>
          </a:xfrm>
          <a:prstGeom prst="rect">
            <a:avLst/>
          </a:prstGeom>
        </p:spPr>
      </p:pic>
      <p:sp>
        <p:nvSpPr>
          <p:cNvPr id="94" name="ลูกศรขวา 74"/>
          <p:cNvSpPr/>
          <p:nvPr/>
        </p:nvSpPr>
        <p:spPr>
          <a:xfrm flipH="1">
            <a:off x="8402629" y="5092478"/>
            <a:ext cx="927498" cy="488504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ลูกศรขวา 102"/>
          <p:cNvSpPr/>
          <p:nvPr/>
        </p:nvSpPr>
        <p:spPr>
          <a:xfrm>
            <a:off x="8446881" y="3590956"/>
            <a:ext cx="883245" cy="41434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00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FDBB248-E3A1-4D0E-BCEC-1E846D23542C}"/>
              </a:ext>
            </a:extLst>
          </p:cNvPr>
          <p:cNvSpPr/>
          <p:nvPr/>
        </p:nvSpPr>
        <p:spPr>
          <a:xfrm>
            <a:off x="1075114" y="283994"/>
            <a:ext cx="10573789" cy="9033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B18775-415C-4626-9708-722A6715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57" y="426665"/>
            <a:ext cx="10374702" cy="609600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rgbClr val="FFFF00"/>
                </a:solidFill>
              </a:rPr>
              <a:t>ระบบจัดการฐานข้อมูล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BDBB1-5E8D-45C5-A254-11B18DB2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272" y="1994169"/>
            <a:ext cx="4990290" cy="418279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h-TH" b="1" dirty="0"/>
              <a:t>เป้าหมาย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มีการบูรณาการข้อมูลกับส่วนราชการ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มีการเชื่อมโยงข้อมูลจากทุกส่วนราชการ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มีมาตรฐานข้อมูลที่สามาถเชื่อมโยงและใช้ร่วมกัน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มาตรฐานการส่งข้อมูลเป็น </a:t>
            </a:r>
            <a:r>
              <a:rPr lang="en-US" dirty="0"/>
              <a:t>On Time / Real Time</a:t>
            </a:r>
            <a:r>
              <a:rPr lang="th-TH" dirty="0"/>
              <a:t>  </a:t>
            </a:r>
            <a:endParaRPr lang="en-US" dirty="0"/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มีมาตรฐานของเครื่องมือในการจัดเก็บข้อมูล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มีระบบการคาดการณ์ และระบบการตัดสินใจที่แม่นยำ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มีระบบการเรียนรู้ที่มีความแม่นยำ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มีระบบการติดตามประเมินผลที่ใช้มาตรฐานเดียวกัน</a:t>
            </a:r>
          </a:p>
          <a:p>
            <a:pPr marL="0" indent="91440">
              <a:lnSpc>
                <a:spcPct val="100000"/>
              </a:lnSpc>
              <a:spcBef>
                <a:spcPts val="0"/>
              </a:spcBef>
            </a:pPr>
            <a:r>
              <a:rPr lang="th-TH" dirty="0"/>
              <a:t>มีระบบการแสดงผลและการรายงานที่เป็นมาตรฐาน เข้าใจง่าย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1E9E40F-B6AF-4E24-AF13-B7031AD6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8" y="1439694"/>
            <a:ext cx="5886336" cy="53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A17917-BB29-4323-8BB5-FBCA8571E489}"/>
              </a:ext>
            </a:extLst>
          </p:cNvPr>
          <p:cNvSpPr/>
          <p:nvPr/>
        </p:nvSpPr>
        <p:spPr>
          <a:xfrm>
            <a:off x="1307870" y="211643"/>
            <a:ext cx="9709265" cy="96149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E32793-1DDC-4927-9904-8CC46EBA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334" y="285535"/>
            <a:ext cx="7651710" cy="813713"/>
          </a:xfrm>
        </p:spPr>
        <p:txBody>
          <a:bodyPr>
            <a:normAutofit/>
          </a:bodyPr>
          <a:lstStyle/>
          <a:p>
            <a:pPr algn="ctr"/>
            <a:r>
              <a:rPr lang="th-TH" sz="2800" b="1" dirty="0">
                <a:solidFill>
                  <a:schemeClr val="bg1"/>
                </a:solidFill>
              </a:rPr>
              <a:t>ผลการดำเนินการศูนย์อำนวยการน้ำแห่งชาติ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6EE412-B83D-49E3-8C2C-2AE5A08C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396" y="1964987"/>
            <a:ext cx="5974404" cy="4387174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มีการรวบรวมข้อมูลจากส่วนราชการที่เกี่ยวข้องกับน้ำ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มีการร่วมบูรณาการข้อมูลเพื่อการตัดสินใจ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 </a:t>
            </a:r>
            <a:r>
              <a:rPr lang="en-US" dirty="0">
                <a:solidFill>
                  <a:prstClr val="black"/>
                </a:solidFill>
              </a:rPr>
              <a:t>MOU </a:t>
            </a:r>
            <a:r>
              <a:rPr lang="th-TH" dirty="0">
                <a:solidFill>
                  <a:prstClr val="black"/>
                </a:solidFill>
              </a:rPr>
              <a:t>ในการแลกเปลี่ยนข้อมูล</a:t>
            </a:r>
            <a:endParaRPr lang="en-US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มีการบูรณาการข้อมูลประกอบการตัดสินใจ 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มีการจัดทำฐานข้อมูลบนระบบ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  <a:endParaRPr lang="th-TH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มีการวางมาตรฐานข้อมูลด้านภูมิสารสนเทศบน </a:t>
            </a:r>
            <a:r>
              <a:rPr lang="en-US" dirty="0">
                <a:solidFill>
                  <a:prstClr val="black"/>
                </a:solidFill>
              </a:rPr>
              <a:t>Geo-Cloud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รวบรวมข้อมูลบนระบบ </a:t>
            </a:r>
            <a:r>
              <a:rPr lang="en-US" dirty="0">
                <a:solidFill>
                  <a:prstClr val="black"/>
                </a:solidFill>
              </a:rPr>
              <a:t>Clouds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มีการจัดวางระบบ </a:t>
            </a:r>
            <a:r>
              <a:rPr lang="en-US" dirty="0">
                <a:solidFill>
                  <a:prstClr val="black"/>
                </a:solidFill>
              </a:rPr>
              <a:t>Server </a:t>
            </a:r>
            <a:r>
              <a:rPr lang="th-TH" dirty="0">
                <a:solidFill>
                  <a:prstClr val="black"/>
                </a:solidFill>
              </a:rPr>
              <a:t>เพื่อการรวบรวมข้อมูล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จัดระบบ </a:t>
            </a:r>
            <a:r>
              <a:rPr lang="en-US" dirty="0">
                <a:solidFill>
                  <a:prstClr val="black"/>
                </a:solidFill>
              </a:rPr>
              <a:t>Intranet </a:t>
            </a:r>
            <a:r>
              <a:rPr lang="th-TH" dirty="0">
                <a:solidFill>
                  <a:prstClr val="black"/>
                </a:solidFill>
              </a:rPr>
              <a:t>พร้อมระบบกระจายสัญญาณ เพื่อการเข้าถึงข้อมูล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จัดหาเครื่องคอมพิวเตอร์พร้อม </a:t>
            </a:r>
            <a:r>
              <a:rPr lang="en-US" dirty="0">
                <a:solidFill>
                  <a:prstClr val="black"/>
                </a:solidFill>
              </a:rPr>
              <a:t>Software </a:t>
            </a:r>
            <a:r>
              <a:rPr lang="th-TH" dirty="0">
                <a:solidFill>
                  <a:prstClr val="black"/>
                </a:solidFill>
              </a:rPr>
              <a:t>ในการปฏิบัติงาน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th-TH" dirty="0">
                <a:solidFill>
                  <a:prstClr val="black"/>
                </a:solidFill>
              </a:rPr>
              <a:t>จัดวางระบบโปรแกรมสำเร็จรูปเพื่อสนับสนุนการปฏิบัติงาน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C002A3F-B71C-4E1D-8C63-EF6FD65C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338519" y="2089266"/>
            <a:ext cx="1705097" cy="1139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6278AB-CEB0-44BB-A04A-DCDCD04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9" y="3330634"/>
            <a:ext cx="1704849" cy="1092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AB6DCF-3A50-4631-86D0-2EB80F5B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5" y="4591129"/>
            <a:ext cx="1483469" cy="1284686"/>
          </a:xfrm>
          <a:prstGeom prst="rect">
            <a:avLst/>
          </a:prstGeom>
        </p:spPr>
      </p:pic>
      <p:sp>
        <p:nvSpPr>
          <p:cNvPr id="7" name="Flowchart: Magnetic Disk 6">
            <a:extLst>
              <a:ext uri="{FF2B5EF4-FFF2-40B4-BE49-F238E27FC236}">
                <a16:creationId xmlns="" xmlns:a16="http://schemas.microsoft.com/office/drawing/2014/main" id="{CAEEF67A-9B9B-4BAE-8518-A93743798588}"/>
              </a:ext>
            </a:extLst>
          </p:cNvPr>
          <p:cNvSpPr/>
          <p:nvPr/>
        </p:nvSpPr>
        <p:spPr>
          <a:xfrm>
            <a:off x="2891661" y="2477276"/>
            <a:ext cx="1483251" cy="13537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FDB608A-28F5-4761-8243-08B2C908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83" y="3838220"/>
            <a:ext cx="1607005" cy="90124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A1AECCCB-E6DA-46EA-9681-BE49D01828A0}"/>
              </a:ext>
            </a:extLst>
          </p:cNvPr>
          <p:cNvSpPr/>
          <p:nvPr/>
        </p:nvSpPr>
        <p:spPr>
          <a:xfrm>
            <a:off x="2105891" y="3069431"/>
            <a:ext cx="448887" cy="1835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8A8BEC3-00F8-438C-A9BE-06D27676B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152" y="4952779"/>
            <a:ext cx="2800709" cy="15490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381287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794" y="365125"/>
            <a:ext cx="10193005" cy="959367"/>
          </a:xfrm>
        </p:spPr>
        <p:txBody>
          <a:bodyPr>
            <a:normAutofit/>
          </a:bodyPr>
          <a:lstStyle/>
          <a:p>
            <a:r>
              <a:rPr lang="th-TH" sz="2000" b="1" dirty="0" smtClean="0"/>
              <a:t>แผนงาน</a:t>
            </a:r>
            <a:r>
              <a:rPr lang="en-US" sz="2000" b="1" dirty="0" smtClean="0"/>
              <a:t> Infrastructure </a:t>
            </a:r>
            <a:r>
              <a:rPr lang="th-TH" sz="2000" b="1" dirty="0" smtClean="0"/>
              <a:t>และแผนยุทธศาสตร์ </a:t>
            </a:r>
            <a:r>
              <a:rPr lang="en-US" sz="2000" b="1" dirty="0" smtClean="0"/>
              <a:t>ICT</a:t>
            </a:r>
            <a:br>
              <a:rPr lang="en-US" sz="2000" b="1" dirty="0" smtClean="0"/>
            </a:br>
            <a:r>
              <a:rPr lang="th-TH" sz="2000" b="1" dirty="0" smtClean="0"/>
              <a:t>ของสำนักงานทรัพยากรน้ำแห่งชาติ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74472" y="163846"/>
            <a:ext cx="16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8A435"/>
                </a:solidFill>
                <a:latin typeface="Arial"/>
                <a:cs typeface="Arial"/>
              </a:rPr>
              <a:t>ICT Work Plan</a:t>
            </a:r>
            <a:endParaRPr lang="en-US" dirty="0">
              <a:solidFill>
                <a:srgbClr val="F8A435"/>
              </a:solidFill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41417" y="5693939"/>
            <a:ext cx="11457953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45820" y="55847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806265" y="55869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913226" y="5589114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1667156" y="5575460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758278" y="5602769"/>
            <a:ext cx="177536" cy="1775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24" y="57758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7913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6786" y="58190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53427" y="582122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80365" y="5780265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2566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16281" y="5095346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801" y="4442132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800" y="3691128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4292" y="2860395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6468" y="2166211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7949" y="1535899"/>
            <a:ext cx="1145795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386" y="4451385"/>
            <a:ext cx="2663052" cy="0"/>
          </a:xfrm>
          <a:prstGeom prst="line">
            <a:avLst/>
          </a:prstGeom>
          <a:ln w="1905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8504" y="4055407"/>
            <a:ext cx="2603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Data Center(14 M)+</a:t>
            </a:r>
            <a:r>
              <a:rPr lang="en-US" sz="1200" dirty="0" err="1" smtClean="0">
                <a:latin typeface="Arial"/>
                <a:cs typeface="Arial"/>
              </a:rPr>
              <a:t>BigDATA</a:t>
            </a:r>
            <a:r>
              <a:rPr lang="en-US" sz="1200" dirty="0" smtClean="0">
                <a:latin typeface="Arial"/>
                <a:cs typeface="Arial"/>
              </a:rPr>
              <a:t>(12 M)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8219" y="1535440"/>
            <a:ext cx="3466621" cy="9724"/>
          </a:xfrm>
          <a:prstGeom prst="line">
            <a:avLst/>
          </a:prstGeom>
          <a:ln w="2540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8964" y="1176495"/>
            <a:ext cx="154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b="1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b="1" dirty="0" smtClean="0">
                <a:latin typeface="Arial"/>
                <a:cs typeface="Arial"/>
              </a:rPr>
              <a:t>ICT </a:t>
            </a:r>
            <a:endParaRPr lang="en-US" sz="1200" b="1" dirty="0">
              <a:latin typeface="Arial"/>
              <a:cs typeface="Arial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9426" y="2140821"/>
            <a:ext cx="2617730" cy="7343"/>
          </a:xfrm>
          <a:prstGeom prst="line">
            <a:avLst/>
          </a:prstGeom>
          <a:ln w="190500" cap="rnd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3825" y="1752186"/>
            <a:ext cx="284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จัดทำยุทธศาสตร์ </a:t>
            </a:r>
            <a:r>
              <a:rPr lang="en-US" sz="1200" dirty="0" smtClean="0">
                <a:latin typeface="Arial"/>
                <a:cs typeface="Arial"/>
              </a:rPr>
              <a:t>ICT </a:t>
            </a:r>
            <a:r>
              <a:rPr lang="th-TH" sz="1200" dirty="0" smtClean="0">
                <a:latin typeface="Arial"/>
                <a:cs typeface="Arial"/>
              </a:rPr>
              <a:t>ทรัพยากรน้ำ</a:t>
            </a:r>
            <a:r>
              <a:rPr lang="en-US" sz="1200" dirty="0" smtClean="0">
                <a:latin typeface="Arial"/>
                <a:cs typeface="Arial"/>
              </a:rPr>
              <a:t> (11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60817" y="2771874"/>
            <a:ext cx="2717679" cy="191164"/>
          </a:xfrm>
          <a:prstGeom prst="roundRect">
            <a:avLst/>
          </a:prstGeom>
          <a:noFill/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4449" y="2464424"/>
            <a:ext cx="653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ศึกษาวางระบบฐานข้อมูลและมาตรฐานข้อมูล ทรัพยากรน้ำของประเทศ ของสทนช.</a:t>
            </a:r>
            <a:r>
              <a:rPr lang="en-US" sz="1200" dirty="0" smtClean="0">
                <a:latin typeface="Arial"/>
                <a:cs typeface="Arial"/>
              </a:rPr>
              <a:t> (   ?? M)  </a:t>
            </a:r>
            <a:r>
              <a:rPr lang="th-TH" sz="1200" dirty="0" smtClean="0">
                <a:solidFill>
                  <a:srgbClr val="7F7F7F"/>
                </a:solidFill>
                <a:latin typeface="Arial"/>
                <a:cs typeface="Arial"/>
              </a:rPr>
              <a:t>งบกลาง</a:t>
            </a:r>
            <a:r>
              <a:rPr lang="en-US" sz="1200" dirty="0" smtClean="0">
                <a:solidFill>
                  <a:srgbClr val="7F7F7F"/>
                </a:solidFill>
                <a:latin typeface="Arial"/>
                <a:cs typeface="Arial"/>
              </a:rPr>
              <a:t>?</a:t>
            </a:r>
            <a:endParaRPr lang="en-US" sz="1200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98220" y="3620630"/>
            <a:ext cx="11319210" cy="11481"/>
          </a:xfrm>
          <a:prstGeom prst="line">
            <a:avLst/>
          </a:prstGeom>
          <a:ln w="25400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5308" y="3238306"/>
            <a:ext cx="118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/>
                <a:cs typeface="Arial"/>
              </a:rPr>
              <a:t>Infrastructure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938363" y="502707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2944" y="4719626"/>
            <a:ext cx="281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835756" y="4373857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760337" y="4066407"/>
            <a:ext cx="2862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II</a:t>
            </a:r>
            <a:r>
              <a:rPr lang="en-US" sz="1200" dirty="0">
                <a:latin typeface="Arial"/>
                <a:cs typeface="Arial"/>
              </a:rPr>
              <a:t>I</a:t>
            </a:r>
            <a:r>
              <a:rPr lang="en-US" sz="1200" dirty="0" smtClean="0">
                <a:latin typeface="Arial"/>
                <a:cs typeface="Arial"/>
              </a:rPr>
              <a:t> (   ?? M)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7775" y="5004166"/>
            <a:ext cx="2963499" cy="177510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712356" y="4696716"/>
            <a:ext cx="2879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Arial"/>
                <a:cs typeface="Arial"/>
              </a:rPr>
              <a:t>คลังข้อมูลทรัพยากรน้ำ</a:t>
            </a:r>
            <a:r>
              <a:rPr lang="en-US" sz="1200" dirty="0" smtClean="0">
                <a:latin typeface="Arial"/>
                <a:cs typeface="Arial"/>
              </a:rPr>
              <a:t> Phase IV (   ?? M)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43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69F8A4-BF88-46D2-B3AB-763C1F25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55" y="289961"/>
            <a:ext cx="5598812" cy="906236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ก้าวต่อไป </a:t>
            </a:r>
            <a:r>
              <a:rPr lang="en-US" dirty="0"/>
              <a:t>NWCC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D193F7-5203-4785-82C0-CD69FB1F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13" y="1616015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1)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บริหารจัดการข้อมูลจาก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แหล่งข้อมูลต่าง</a:t>
            </a:r>
            <a:r>
              <a:rPr lang="en-US" dirty="0"/>
              <a:t> ๆ </a:t>
            </a:r>
          </a:p>
          <a:p>
            <a:r>
              <a:rPr lang="en-US" dirty="0"/>
              <a:t>2) </a:t>
            </a:r>
            <a:r>
              <a:rPr lang="en-US" dirty="0" err="1"/>
              <a:t>การดำเนินการ</a:t>
            </a:r>
            <a:r>
              <a:rPr lang="en-US" dirty="0"/>
              <a:t> </a:t>
            </a:r>
            <a:r>
              <a:rPr lang="en-US" dirty="0" err="1"/>
              <a:t>จัดเก็บข้อมูลเพื่อเป็น</a:t>
            </a:r>
            <a:r>
              <a:rPr lang="en-US" dirty="0"/>
              <a:t> </a:t>
            </a:r>
            <a:r>
              <a:rPr lang="en-US" dirty="0" err="1"/>
              <a:t>คลังข้อมูลทรัพยาน้ำแห่งชาติ</a:t>
            </a:r>
            <a:endParaRPr lang="en-US" dirty="0"/>
          </a:p>
          <a:p>
            <a:r>
              <a:rPr lang="en-US" dirty="0"/>
              <a:t>3) </a:t>
            </a:r>
            <a:r>
              <a:rPr lang="en-US" dirty="0" err="1"/>
              <a:t>จัดทำ</a:t>
            </a:r>
            <a:r>
              <a:rPr lang="en-US" dirty="0"/>
              <a:t> </a:t>
            </a:r>
            <a:r>
              <a:rPr lang="en-US" dirty="0" err="1"/>
              <a:t>ระบบฐานข้อมูล</a:t>
            </a:r>
            <a:r>
              <a:rPr lang="en-US" dirty="0"/>
              <a:t>/Application/Solution </a:t>
            </a:r>
            <a:r>
              <a:rPr lang="en-US" dirty="0" err="1"/>
              <a:t>ที่สำคัญเพื่อตอบสนองยุทธศาสตร์น้ำ</a:t>
            </a:r>
            <a:r>
              <a:rPr lang="en-US" dirty="0"/>
              <a:t> 20 </a:t>
            </a:r>
            <a:r>
              <a:rPr lang="en-US" dirty="0" err="1"/>
              <a:t>ปี</a:t>
            </a:r>
            <a:r>
              <a:rPr lang="en-US" dirty="0"/>
              <a:t> </a:t>
            </a:r>
            <a:r>
              <a:rPr lang="en-US" dirty="0" err="1"/>
              <a:t>และอื่น</a:t>
            </a:r>
            <a:r>
              <a:rPr lang="en-US" dirty="0"/>
              <a:t> ๆ</a:t>
            </a:r>
          </a:p>
          <a:p>
            <a:r>
              <a:rPr lang="en-US" dirty="0"/>
              <a:t>4) </a:t>
            </a:r>
            <a:r>
              <a:rPr lang="en-US" dirty="0" err="1"/>
              <a:t>การวิเคราะห์ข้อมูลและนำเสนอข้อมูล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เพื่อการติดตามทรัพยากรน้ำ</a:t>
            </a:r>
            <a:r>
              <a:rPr lang="en-US" dirty="0"/>
              <a:t> </a:t>
            </a:r>
            <a:r>
              <a:rPr lang="en-US" dirty="0" err="1"/>
              <a:t>ทั้งประเทศ</a:t>
            </a:r>
            <a:r>
              <a:rPr lang="en-US" dirty="0"/>
              <a:t> (BI)</a:t>
            </a:r>
          </a:p>
          <a:p>
            <a:r>
              <a:rPr lang="en-US" dirty="0"/>
              <a:t>5) </a:t>
            </a:r>
            <a:r>
              <a:rPr lang="en-US" dirty="0" err="1"/>
              <a:t>การวิเคราะห์ข้อมูล</a:t>
            </a:r>
            <a:r>
              <a:rPr lang="en-US" dirty="0"/>
              <a:t> </a:t>
            </a:r>
            <a:r>
              <a:rPr lang="en-US" dirty="0" err="1"/>
              <a:t>ทรัพยากรน้ำเพื่อบริหารจัดการน้ำอัจฉริยะ</a:t>
            </a:r>
            <a:r>
              <a:rPr lang="en-US" dirty="0"/>
              <a:t> (DATA Science)</a:t>
            </a:r>
          </a:p>
          <a:p>
            <a:r>
              <a:rPr lang="en-US" dirty="0"/>
              <a:t>6) </a:t>
            </a:r>
            <a:r>
              <a:rPr lang="en-US" dirty="0" err="1"/>
              <a:t>การจัดทำระบบเพื่อบริหารจัดการ</a:t>
            </a:r>
            <a:r>
              <a:rPr lang="en-US" dirty="0"/>
              <a:t> </a:t>
            </a:r>
            <a:r>
              <a:rPr lang="en-US" dirty="0" err="1"/>
              <a:t>ทรัพยากรน้ำ</a:t>
            </a:r>
            <a:r>
              <a:rPr lang="en-US" dirty="0"/>
              <a:t> </a:t>
            </a:r>
            <a:r>
              <a:rPr lang="en-US" dirty="0" err="1"/>
              <a:t>อัจฉริยะ</a:t>
            </a:r>
            <a:r>
              <a:rPr lang="en-US" dirty="0"/>
              <a:t> </a:t>
            </a:r>
            <a:r>
              <a:rPr lang="en-US" dirty="0" err="1"/>
              <a:t>และการสร้างนวัตกรรม</a:t>
            </a:r>
            <a:r>
              <a:rPr lang="en-US" dirty="0"/>
              <a:t> </a:t>
            </a:r>
            <a:r>
              <a:rPr lang="en-US" dirty="0" err="1"/>
              <a:t>ต่าง</a:t>
            </a:r>
            <a:r>
              <a:rPr lang="en-US" dirty="0"/>
              <a:t> ๆ (AI)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07EA24-5037-4135-9B99-F949D3828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47" r="2893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6179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32862E4-47A2-459E-93B1-2C3BFBE4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6441" b="8998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9D5354-7B6B-4E70-A1AE-20972438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867" y="248132"/>
            <a:ext cx="6269890" cy="890555"/>
          </a:xfrm>
          <a:solidFill>
            <a:srgbClr val="0000FF">
              <a:alpha val="41000"/>
            </a:srgbClr>
          </a:solidFill>
        </p:spPr>
        <p:txBody>
          <a:bodyPr>
            <a:normAutofit/>
          </a:bodyPr>
          <a:lstStyle/>
          <a:p>
            <a:r>
              <a:rPr lang="en-US" sz="2800" b="1" dirty="0" err="1"/>
              <a:t>การดำเนินการ</a:t>
            </a:r>
            <a:r>
              <a:rPr lang="en-US" sz="2800" b="1" dirty="0"/>
              <a:t> </a:t>
            </a:r>
            <a:r>
              <a:rPr lang="en-US" sz="2800" b="1" dirty="0" err="1"/>
              <a:t>บริหารจัดการข้อมูล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016697-94FC-4ED5-A52B-4999D0CCD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63" y="1386809"/>
            <a:ext cx="5478085" cy="4624884"/>
          </a:xfrm>
        </p:spPr>
        <p:txBody>
          <a:bodyPr anchor="t">
            <a:normAutofit/>
          </a:bodyPr>
          <a:lstStyle/>
          <a:p>
            <a:r>
              <a:rPr lang="en-US" sz="1600" dirty="0" err="1"/>
              <a:t>กำหนดมาตรฐานข้อมูลเพื่อสร้างเงื่อนไขในการบูร</a:t>
            </a:r>
            <a:r>
              <a:rPr lang="th-TH" sz="1600" dirty="0"/>
              <a:t>ณ</a:t>
            </a:r>
            <a:r>
              <a:rPr lang="en-US" sz="1600" dirty="0" err="1"/>
              <a:t>าการร่วมกัน</a:t>
            </a:r>
            <a:endParaRPr lang="en-US" sz="1600" dirty="0"/>
          </a:p>
          <a:p>
            <a:pPr lvl="1"/>
            <a:r>
              <a:rPr lang="en-US" dirty="0"/>
              <a:t>Data Architecture </a:t>
            </a:r>
          </a:p>
          <a:p>
            <a:pPr lvl="1"/>
            <a:r>
              <a:rPr lang="en-US" dirty="0"/>
              <a:t>Data Operations</a:t>
            </a:r>
          </a:p>
          <a:p>
            <a:pPr lvl="1"/>
            <a:r>
              <a:rPr lang="en-US" dirty="0"/>
              <a:t>Data Quality </a:t>
            </a:r>
          </a:p>
          <a:p>
            <a:pPr lvl="1"/>
            <a:r>
              <a:rPr lang="en-US" dirty="0"/>
              <a:t>Data Security </a:t>
            </a:r>
          </a:p>
          <a:p>
            <a:pPr lvl="1"/>
            <a:r>
              <a:rPr lang="en-US" dirty="0"/>
              <a:t>Metadata</a:t>
            </a:r>
          </a:p>
          <a:p>
            <a:r>
              <a:rPr lang="en-US" sz="1600" dirty="0" err="1"/>
              <a:t>แต่ละหน่วยงานปรับเปลี่ยนและสร้างข้อมูลตามมาตรฐานข้อมูล</a:t>
            </a:r>
            <a:r>
              <a:rPr lang="en-US" sz="1600" dirty="0"/>
              <a:t> </a:t>
            </a:r>
            <a:r>
              <a:rPr lang="th-TH" sz="1600" dirty="0"/>
              <a:t>(</a:t>
            </a:r>
            <a:r>
              <a:rPr lang="en-US" sz="1600" dirty="0" err="1"/>
              <a:t>พิจารณาแหล่งข้อมูล</a:t>
            </a:r>
            <a:r>
              <a:rPr lang="en-US" sz="1600" dirty="0"/>
              <a:t>)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 38 </a:t>
            </a:r>
            <a:r>
              <a:rPr lang="en-US" dirty="0" err="1"/>
              <a:t>หน่วยงาน</a:t>
            </a:r>
            <a:endParaRPr lang="en-US" dirty="0"/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social network</a:t>
            </a:r>
          </a:p>
          <a:p>
            <a:pPr lvl="1"/>
            <a:r>
              <a:rPr lang="th-TH" dirty="0"/>
              <a:t>ข้อมูลจาก อุปกรณ์ </a:t>
            </a:r>
            <a:r>
              <a:rPr lang="en-US" dirty="0"/>
              <a:t>IoT  VDO con.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หน่วยงาน</a:t>
            </a:r>
            <a:r>
              <a:rPr lang="en-US" dirty="0"/>
              <a:t>/</a:t>
            </a:r>
            <a:r>
              <a:rPr lang="en-US" dirty="0" err="1"/>
              <a:t>สถาบัน</a:t>
            </a:r>
            <a:r>
              <a:rPr lang="en-US" dirty="0"/>
              <a:t> </a:t>
            </a:r>
            <a:r>
              <a:rPr lang="en-US" dirty="0" err="1"/>
              <a:t>ที่มีความร่วมมือทั้งในและระหว่างประเทศ</a:t>
            </a:r>
            <a:r>
              <a:rPr lang="en-US" dirty="0"/>
              <a:t>  </a:t>
            </a:r>
          </a:p>
          <a:p>
            <a:pPr lvl="1"/>
            <a:r>
              <a:rPr lang="en-US" dirty="0" err="1"/>
              <a:t>ข้อมูลจาก</a:t>
            </a:r>
            <a:r>
              <a:rPr lang="en-US" dirty="0"/>
              <a:t> </a:t>
            </a:r>
            <a:r>
              <a:rPr lang="en-US" dirty="0" err="1"/>
              <a:t>แหล่งข้อมูลเปิดหรือข้อมูลสาธารณะ</a:t>
            </a:r>
            <a:r>
              <a:rPr lang="en-US" dirty="0"/>
              <a:t> (open data  </a:t>
            </a:r>
            <a:r>
              <a:rPr lang="en-US" dirty="0" err="1"/>
              <a:t>เช่น</a:t>
            </a:r>
            <a:r>
              <a:rPr lang="en-US" dirty="0"/>
              <a:t> </a:t>
            </a:r>
            <a:r>
              <a:rPr lang="en-US" dirty="0" err="1"/>
              <a:t>ข้อมูล</a:t>
            </a:r>
            <a:r>
              <a:rPr lang="en-US" dirty="0"/>
              <a:t> </a:t>
            </a:r>
            <a:r>
              <a:rPr lang="en-US" dirty="0" err="1"/>
              <a:t>ฝน</a:t>
            </a:r>
            <a:r>
              <a:rPr lang="en-US" dirty="0"/>
              <a:t> </a:t>
            </a:r>
            <a:r>
              <a:rPr lang="en-US" dirty="0" err="1"/>
              <a:t>ข้อมูลจากเปิดจากสถาบันต่าง</a:t>
            </a:r>
            <a:r>
              <a:rPr lang="en-US" dirty="0"/>
              <a:t> ๆ)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1" name="Freeform 49">
            <a:extLst>
              <a:ext uri="{FF2B5EF4-FFF2-40B4-BE49-F238E27FC236}">
                <a16:creationId xmlns="" xmlns:a16="http://schemas.microsoft.com/office/drawing/2014/main" id="{EF9B8DF2-C3F5-49A2-94D2-F7B65A0F1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à¸£à¸¹à¸à¸ à¸²à¸à¸à¸µà¹à¹à¸à¸µà¹à¸¢à¸§à¸à¹à¸­à¸">
            <a:extLst>
              <a:ext uri="{FF2B5EF4-FFF2-40B4-BE49-F238E27FC236}">
                <a16:creationId xmlns="" xmlns:a16="http://schemas.microsoft.com/office/drawing/2014/main" id="{5EC79C5C-1F6E-495F-B3EF-50E8CCA79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r="9054" b="-1"/>
          <a:stretch/>
        </p:blipFill>
        <p:spPr bwMode="auto"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0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B181E26-89C4-4A14-92DE-0F4C4B0E9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9688F58-3A1B-477B-AEB7-2FAA8F24E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725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793B8F-23AD-4D42-A506-5DBB8A7AA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56" r="-2" b="7419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12" name="Freeform 37">
            <a:extLst>
              <a:ext uri="{FF2B5EF4-FFF2-40B4-BE49-F238E27FC236}">
                <a16:creationId xmlns="" xmlns:a16="http://schemas.microsoft.com/office/drawing/2014/main" id="{13958066-7CBD-4B89-8F46-614C4F28BC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07C892-1423-4508-8918-17D88312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690688"/>
          </a:xfr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จัดเก็บข้อมูลเพื่อเป็นคลังข้อมูลทรัพยาน้ำแห่งชาติ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3370F3-9E2F-4BFF-BF81-767128F52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38" y="1855280"/>
            <a:ext cx="6162501" cy="475541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 err="1"/>
              <a:t>การนำเข้าข้อมูลจากแหล่งข้อมูลของหน่วยงานที่เกี่ยวข้อง</a:t>
            </a:r>
            <a:r>
              <a:rPr lang="en-US" sz="1400" dirty="0"/>
              <a:t> 38 </a:t>
            </a:r>
            <a:r>
              <a:rPr lang="en-US" sz="1400" dirty="0" err="1"/>
              <a:t>หน่วยงาน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การนำเข้าข้อมูลจาก</a:t>
            </a:r>
            <a:r>
              <a:rPr lang="en-US" sz="1400" dirty="0"/>
              <a:t> social network </a:t>
            </a: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หน่วยงาน</a:t>
            </a:r>
            <a:r>
              <a:rPr lang="en-US" sz="1400" dirty="0"/>
              <a:t>/</a:t>
            </a:r>
            <a:r>
              <a:rPr lang="en-US" sz="1400" dirty="0" err="1"/>
              <a:t>สถาบัน</a:t>
            </a:r>
            <a:r>
              <a:rPr lang="en-US" sz="1400" dirty="0"/>
              <a:t> 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ที่มีความร่วมมือทั้งในและระหว่างประเทศ</a:t>
            </a:r>
            <a:r>
              <a:rPr lang="en-US" sz="1400" dirty="0"/>
              <a:t> 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ข้อมูลจาก</a:t>
            </a:r>
            <a:r>
              <a:rPr lang="en-US" sz="1400" dirty="0"/>
              <a:t> </a:t>
            </a:r>
            <a:r>
              <a:rPr lang="en-US" sz="1400" dirty="0" err="1"/>
              <a:t>แหล่งข้อมูลเปิดหรือข้อมูลสาธารณะ</a:t>
            </a:r>
            <a:r>
              <a:rPr lang="en-US" sz="1400" dirty="0"/>
              <a:t> (open data  </a:t>
            </a:r>
            <a:r>
              <a:rPr lang="en-US" sz="1400" dirty="0" err="1"/>
              <a:t>เช่น</a:t>
            </a:r>
            <a:r>
              <a:rPr lang="en-US" sz="1400" dirty="0"/>
              <a:t> </a:t>
            </a:r>
            <a:r>
              <a:rPr lang="en-US" sz="1400" dirty="0" err="1"/>
              <a:t>ข้อมูล</a:t>
            </a:r>
            <a:r>
              <a:rPr lang="en-US" sz="1400" dirty="0"/>
              <a:t> </a:t>
            </a:r>
            <a:r>
              <a:rPr lang="en-US" sz="1400" dirty="0" err="1"/>
              <a:t>ฝน</a:t>
            </a:r>
            <a:r>
              <a:rPr lang="en-US" sz="1400" dirty="0"/>
              <a:t> </a:t>
            </a:r>
            <a:r>
              <a:rPr lang="en-US" sz="1400" dirty="0" err="1"/>
              <a:t>ข้อมูลจากเปิดจากสถาบันต่าง</a:t>
            </a:r>
            <a:r>
              <a:rPr lang="en-US" sz="1400" dirty="0"/>
              <a:t> ๆ)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บริหารจัดการข้อมูลในคลังข้อมูล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 err="1"/>
              <a:t>การจัดทำระบบ</a:t>
            </a:r>
            <a:r>
              <a:rPr lang="en-US" sz="1400" dirty="0"/>
              <a:t> </a:t>
            </a:r>
            <a:r>
              <a:rPr lang="en-US" sz="1400" dirty="0" err="1"/>
              <a:t>บริการข้อมูล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กับหน่วยงานต่าง</a:t>
            </a:r>
            <a:r>
              <a:rPr lang="en-US" sz="1400" dirty="0"/>
              <a:t> ๆ </a:t>
            </a:r>
            <a:r>
              <a:rPr lang="en-US" sz="1400" dirty="0" err="1"/>
              <a:t>ที่เกี่ยวข้อง</a:t>
            </a:r>
            <a:r>
              <a:rPr lang="en-US" sz="1400" dirty="0"/>
              <a:t> </a:t>
            </a:r>
            <a:r>
              <a:rPr lang="en-US" sz="1400" dirty="0" err="1"/>
              <a:t>เพื่อการบูรณาการ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 err="1"/>
              <a:t>บริการข้อมูลเพื่อการศึกษา</a:t>
            </a:r>
            <a:r>
              <a:rPr lang="en-US" sz="1400" dirty="0"/>
              <a:t> </a:t>
            </a:r>
            <a:r>
              <a:rPr lang="en-US" sz="1400" dirty="0" err="1"/>
              <a:t>และงานวิจัย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Open data (</a:t>
            </a:r>
            <a:r>
              <a:rPr lang="en-US" sz="1400" dirty="0" err="1"/>
              <a:t>ข้อมูลเปิดที่สามารถนำไปใช้ได้โดยอิสระ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และอ้างอิงแหล่งที่มาได้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 err="1"/>
              <a:t>บริการข้อมูล</a:t>
            </a:r>
            <a:r>
              <a:rPr lang="en-US" sz="1400" dirty="0"/>
              <a:t> </a:t>
            </a:r>
            <a:r>
              <a:rPr lang="en-US" sz="1400" dirty="0" err="1"/>
              <a:t>ขนาดใหญ่</a:t>
            </a:r>
            <a:r>
              <a:rPr lang="en-US" sz="1400" dirty="0"/>
              <a:t> (</a:t>
            </a:r>
            <a:r>
              <a:rPr lang="en-US" sz="1400" dirty="0" err="1"/>
              <a:t>เพื่อการแลกเปลี่ยนข้อมูลขนาดใหญ่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ระหว่างหน่วยงานที่มีอำนาจหน้าที่เป็นศูนย์ข้อมูล</a:t>
            </a:r>
            <a:r>
              <a:rPr lang="en-US" sz="1400" dirty="0"/>
              <a:t> </a:t>
            </a:r>
            <a:r>
              <a:rPr lang="en-US" sz="1400" dirty="0" err="1"/>
              <a:t>และใช้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400" dirty="0"/>
              <a:t>    </a:t>
            </a:r>
            <a:r>
              <a:rPr lang="en-US" sz="1400" dirty="0" err="1"/>
              <a:t>แพลตฟอร์มเดียวกัน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th-TH" sz="1400" dirty="0"/>
              <a:t>การจัดทำระบบรักษาความปลอดภัยของข้อมูล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629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DA248B-5B3F-47AB-A655-269C7B8C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434" y="365124"/>
            <a:ext cx="4103084" cy="17484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 err="1"/>
              <a:t>จัดทำระบบฐานข้อมูล</a:t>
            </a:r>
            <a:r>
              <a:rPr lang="en-US" sz="2500" b="1" dirty="0"/>
              <a:t/>
            </a:r>
            <a:br>
              <a:rPr lang="en-US" sz="2500" b="1" dirty="0"/>
            </a:br>
            <a:r>
              <a:rPr lang="th-TH" sz="2500" b="1" dirty="0"/>
              <a:t> </a:t>
            </a:r>
            <a:r>
              <a:rPr lang="en-US" sz="2500" b="1" dirty="0"/>
              <a:t>Application/Solution </a:t>
            </a:r>
            <a:r>
              <a:rPr lang="th-TH" sz="2500" b="1" dirty="0"/>
              <a:t>รองรับยุทธศาสตร์</a:t>
            </a:r>
            <a:endParaRPr lang="en-US" sz="25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E4A809D5-3600-46D4-A466-67F2349A54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E2AA09-978A-4612-A1EF-E71790045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497959"/>
          </a:xfrm>
        </p:spPr>
        <p:txBody>
          <a:bodyPr>
            <a:normAutofit/>
          </a:bodyPr>
          <a:lstStyle/>
          <a:p>
            <a:r>
              <a:rPr lang="en-US" sz="1700" dirty="0" err="1"/>
              <a:t>การจัดทำ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ระบบฐานข้อมูล</a:t>
            </a:r>
            <a:r>
              <a:rPr lang="th-TH" sz="1700" dirty="0"/>
              <a:t>หรือ</a:t>
            </a:r>
            <a:r>
              <a:rPr lang="en-US" sz="1700" dirty="0"/>
              <a:t> Application </a:t>
            </a:r>
            <a:r>
              <a:rPr lang="th-TH" sz="1700" dirty="0"/>
              <a:t>สนับสนุน</a:t>
            </a:r>
            <a:r>
              <a:rPr lang="en-US" sz="1700" dirty="0" err="1"/>
              <a:t>ยุทธศาสตร์น้ำในแต่ละประเด็น</a:t>
            </a:r>
            <a:r>
              <a:rPr lang="en-US" sz="1700" dirty="0"/>
              <a:t> </a:t>
            </a:r>
            <a:r>
              <a:rPr lang="en-US" sz="1700" dirty="0" err="1"/>
              <a:t>และเชื่อมโยงข้อมูลอย่างเป็นระบบ</a:t>
            </a:r>
            <a:r>
              <a:rPr lang="en-US" sz="1700" dirty="0"/>
              <a:t> </a:t>
            </a:r>
            <a:r>
              <a:rPr lang="en-US" sz="1700" dirty="0" err="1"/>
              <a:t>เพื่อการบริหารทรัพยากรน้ำของประเทศ</a:t>
            </a:r>
            <a:endParaRPr lang="en-US" sz="1700" dirty="0"/>
          </a:p>
          <a:p>
            <a:r>
              <a:rPr lang="th-TH" sz="1700" dirty="0"/>
              <a:t>ระบบบูรณาการสารสนเทศภูมิศาสตร์</a:t>
            </a:r>
            <a:r>
              <a:rPr lang="en-US" sz="1700" dirty="0"/>
              <a:t>  (GIS)</a:t>
            </a:r>
          </a:p>
          <a:p>
            <a:r>
              <a:rPr lang="th-TH" sz="1700" dirty="0"/>
              <a:t>ระบบ Sharing Report</a:t>
            </a:r>
            <a:endParaRPr lang="en-US" sz="1700" dirty="0"/>
          </a:p>
          <a:p>
            <a:r>
              <a:rPr lang="th-TH" sz="1700" dirty="0"/>
              <a:t>ระบบ</a:t>
            </a:r>
            <a:r>
              <a:rPr lang="en-US" sz="1700" dirty="0" err="1"/>
              <a:t>ขับเคลื่อนโครงการ</a:t>
            </a:r>
            <a:r>
              <a:rPr lang="en-US" sz="1700" dirty="0"/>
              <a:t> (</a:t>
            </a:r>
            <a:r>
              <a:rPr lang="th-TH" sz="1700" dirty="0"/>
              <a:t>ระบบ </a:t>
            </a:r>
            <a:r>
              <a:rPr lang="en-US" sz="1700" dirty="0"/>
              <a:t>Thai Water Plan)</a:t>
            </a:r>
          </a:p>
          <a:p>
            <a:r>
              <a:rPr lang="th-TH" sz="1700" dirty="0"/>
              <a:t>Solution </a:t>
            </a:r>
            <a:r>
              <a:rPr lang="en-US" sz="1700" dirty="0"/>
              <a:t>Water Community</a:t>
            </a:r>
          </a:p>
          <a:p>
            <a:r>
              <a:rPr lang="th-TH" sz="1700" dirty="0"/>
              <a:t>Solution </a:t>
            </a:r>
            <a:r>
              <a:rPr lang="en-US" sz="1700" dirty="0" err="1"/>
              <a:t>ข้อมูลเพื่อการศึกษา</a:t>
            </a:r>
            <a:r>
              <a:rPr lang="en-US" sz="1700" dirty="0"/>
              <a:t> </a:t>
            </a:r>
            <a:r>
              <a:rPr lang="en-US" sz="1700" dirty="0" err="1"/>
              <a:t>และงานวิจัย</a:t>
            </a:r>
            <a:endParaRPr lang="en-US" sz="1700" dirty="0"/>
          </a:p>
          <a:p>
            <a:r>
              <a:rPr lang="en-US" sz="1700" dirty="0"/>
              <a:t>**</a:t>
            </a:r>
            <a:r>
              <a:rPr lang="en-US" sz="1700" dirty="0" err="1"/>
              <a:t>การดำเนินการเชื่อมโยง</a:t>
            </a:r>
            <a:r>
              <a:rPr lang="en-US" sz="1700" dirty="0"/>
              <a:t> </a:t>
            </a:r>
            <a:r>
              <a:rPr lang="en-US" sz="1700" dirty="0" err="1"/>
              <a:t>ระหว่าง</a:t>
            </a:r>
            <a:r>
              <a:rPr lang="en-US" sz="1700" dirty="0"/>
              <a:t> </a:t>
            </a:r>
            <a:r>
              <a:rPr lang="en-US" sz="1700" dirty="0" err="1"/>
              <a:t>ระบบฐานข้อมู</a:t>
            </a:r>
            <a:r>
              <a:rPr lang="th-TH" sz="1700" dirty="0"/>
              <a:t>ล</a:t>
            </a:r>
            <a:r>
              <a:rPr lang="en-US" sz="1700" dirty="0"/>
              <a:t>/Application/Solution  </a:t>
            </a:r>
            <a:r>
              <a:rPr lang="en-US" sz="1700" dirty="0" err="1"/>
              <a:t>และคลังข้อมูลหลัก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3074" name="Picture 2" descr="à¸à¸¥à¸à¸²à¸£à¸à¹à¸à¸«à¸²à¸£à¸¹à¸à¸ à¸²à¸à¸ªà¸³à¸«à¸£à¸±à¸ application">
            <a:extLst>
              <a:ext uri="{FF2B5EF4-FFF2-40B4-BE49-F238E27FC236}">
                <a16:creationId xmlns="" xmlns:a16="http://schemas.microsoft.com/office/drawing/2014/main" id="{80AF1A4A-C84C-48FD-BAC4-EC841C4F3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" r="8071" b="-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F8A90E6-FADE-464D-A3C1-5F65F3B0F7DA}"/>
              </a:ext>
            </a:extLst>
          </p:cNvPr>
          <p:cNvSpPr txBox="1"/>
          <p:nvPr/>
        </p:nvSpPr>
        <p:spPr>
          <a:xfrm>
            <a:off x="8292860" y="2052176"/>
            <a:ext cx="188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ปี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907065C-6749-498A-BA63-0C90822A266E}"/>
              </a:ext>
            </a:extLst>
          </p:cNvPr>
          <p:cNvSpPr/>
          <p:nvPr/>
        </p:nvSpPr>
        <p:spPr>
          <a:xfrm>
            <a:off x="6910809" y="1744277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F6FB20C-255A-4E98-9457-9A11FF62AD5F}"/>
              </a:ext>
            </a:extLst>
          </p:cNvPr>
          <p:cNvSpPr/>
          <p:nvPr/>
        </p:nvSpPr>
        <p:spPr>
          <a:xfrm>
            <a:off x="10292364" y="1559611"/>
            <a:ext cx="12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ยุทธศาสตร์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019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2408</Words>
  <Application>Microsoft Macintosh PowerPoint</Application>
  <PresentationFormat>Custom</PresentationFormat>
  <Paragraphs>515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1_Office Theme</vt:lpstr>
      <vt:lpstr>Road Map NWCC</vt:lpstr>
      <vt:lpstr>Digital Blueprint</vt:lpstr>
      <vt:lpstr>ระบบจัดการฐานข้อมูล</vt:lpstr>
      <vt:lpstr>ผลการดำเนินการศูนย์อำนวยการน้ำแห่งชาติ</vt:lpstr>
      <vt:lpstr>แผนงาน Infrastructure และแผนยุทธศาสตร์ ICT ของสำนักงานทรัพยากรน้ำแห่งชาติ</vt:lpstr>
      <vt:lpstr>ก้าวต่อไป NWCC</vt:lpstr>
      <vt:lpstr>การดำเนินการ บริหารจัดการข้อมูล</vt:lpstr>
      <vt:lpstr>จัดเก็บข้อมูลเพื่อเป็นคลังข้อมูลทรัพยาน้ำแห่งชาติ</vt:lpstr>
      <vt:lpstr>จัดทำระบบฐานข้อมูล  Application/Solution รองรับยุทธศาสตร์</vt:lpstr>
      <vt:lpstr>การวิเคราะห์ข้อมูลและนำเสนอข้อมูล เพื่อการติดตามทรัพยากรน้ำ ( BA/ BI)</vt:lpstr>
      <vt:lpstr>การวิเคราะห์ข้อมูลทรัพยากรน้ำเพื่อบริหารจัดการน้ำอัจฉริยะ และการสร้างนวัตกรรม ต่าง ๆ (DATA Science) ที่เกี่ยวเนื่องกับทรัพยากรน้ำของประเทศไทย (AI and Innovation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ICT ทรัพยากรน้ำของประเทศไทย สำนักงานทรัพยากรน้ำแห่งชาติ</vt:lpstr>
      <vt:lpstr>แผนงาน Infrastructure และแผนยุทธศาสตร์ ICT ของสำนักงานทรัพยากรน้ำแห่งชาติ</vt:lpstr>
      <vt:lpstr>Digital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Map NWCC</dc:title>
  <dc:creator>Atthapong Chantanumate</dc:creator>
  <cp:lastModifiedBy>Plan RID</cp:lastModifiedBy>
  <cp:revision>109</cp:revision>
  <cp:lastPrinted>2018-11-05T04:28:11Z</cp:lastPrinted>
  <dcterms:created xsi:type="dcterms:W3CDTF">2018-11-01T02:04:05Z</dcterms:created>
  <dcterms:modified xsi:type="dcterms:W3CDTF">2018-12-03T22:31:32Z</dcterms:modified>
</cp:coreProperties>
</file>